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10287000" cx="18288000"/>
  <p:notesSz cx="6858000" cy="9144000"/>
  <p:embeddedFontLst>
    <p:embeddedFont>
      <p:font typeface="Roboto"/>
      <p:regular r:id="rId26"/>
      <p:bold r:id="rId27"/>
      <p:italic r:id="rId28"/>
      <p:boldItalic r:id="rId29"/>
    </p:embeddedFont>
    <p:embeddedFont>
      <p:font typeface="Roboto Condense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GBgXfDcLXXv2EkO4gH/is1RuE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7.xml"/><Relationship Id="rId33" Type="http://schemas.openxmlformats.org/officeDocument/2006/relationships/font" Target="fonts/RobotoCondensed-boldItalic.fntdata"/><Relationship Id="rId10" Type="http://schemas.openxmlformats.org/officeDocument/2006/relationships/slide" Target="slides/slide6.xml"/><Relationship Id="rId32" Type="http://schemas.openxmlformats.org/officeDocument/2006/relationships/font" Target="fonts/RobotoCondensed-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27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US"/>
              <a:t>So Hi Every One,</a:t>
            </a:r>
            <a:br>
              <a:rPr lang="en-US"/>
            </a:br>
            <a:br>
              <a:rPr lang="en-US"/>
            </a:br>
            <a:r>
              <a:rPr lang="en-US"/>
              <a:t>I’m very happy to present  my Master Thesis on our novel Robust Multi-Modal Contrastive Leaning.</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br>
              <a:rPr lang="en-US"/>
            </a:br>
            <a:endParaRPr/>
          </a:p>
        </p:txBody>
      </p:sp>
      <p:sp>
        <p:nvSpPr>
          <p:cNvPr id="24" name="Google Shape;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US"/>
              <a:t>For Text we use the Geometric inspired attack</a:t>
            </a:r>
            <a:endParaRPr/>
          </a:p>
          <a:p>
            <a:pPr indent="-228600" lvl="0" marL="457200" rtl="0" algn="l">
              <a:lnSpc>
                <a:spcPct val="107000"/>
              </a:lnSpc>
              <a:spcBef>
                <a:spcPts val="0"/>
              </a:spcBef>
              <a:spcAft>
                <a:spcPts val="0"/>
              </a:spcAft>
              <a:buSzPts val="1400"/>
              <a:buNone/>
            </a:pPr>
            <a:r>
              <a:rPr b="1" lang="en-US" sz="1200">
                <a:solidFill>
                  <a:schemeClr val="dk1"/>
                </a:solidFill>
                <a:latin typeface="Roboto"/>
                <a:ea typeface="Roboto"/>
                <a:cs typeface="Roboto"/>
                <a:sym typeface="Roboto"/>
              </a:rPr>
              <a:t>Key Idea 	</a:t>
            </a:r>
            <a:r>
              <a:rPr lang="en-US" sz="1200">
                <a:solidFill>
                  <a:schemeClr val="dk1"/>
                </a:solidFill>
                <a:latin typeface="Roboto"/>
                <a:ea typeface="Roboto"/>
                <a:cs typeface="Roboto"/>
                <a:sym typeface="Roboto"/>
              </a:rPr>
              <a:t>:</a:t>
            </a:r>
            <a:r>
              <a:rPr b="1" lang="en-US" sz="1200">
                <a:solidFill>
                  <a:schemeClr val="dk1"/>
                </a:solidFill>
                <a:latin typeface="Roboto"/>
                <a:ea typeface="Roboto"/>
                <a:cs typeface="Roboto"/>
                <a:sym typeface="Roboto"/>
              </a:rPr>
              <a:t> </a:t>
            </a:r>
            <a:r>
              <a:rPr lang="en-US" sz="1200">
                <a:solidFill>
                  <a:srgbClr val="757070"/>
                </a:solidFill>
                <a:latin typeface="Roboto"/>
                <a:ea typeface="Roboto"/>
                <a:cs typeface="Roboto"/>
                <a:sym typeface="Roboto"/>
              </a:rPr>
              <a:t>Generates adversarial examples by an efficient words replacement</a:t>
            </a:r>
            <a:endParaRPr sz="1200">
              <a:solidFill>
                <a:schemeClr val="accent1"/>
              </a:solidFill>
              <a:latin typeface="Roboto"/>
              <a:ea typeface="Roboto"/>
              <a:cs typeface="Roboto"/>
              <a:sym typeface="Roboto"/>
            </a:endParaRPr>
          </a:p>
          <a:p>
            <a:pPr indent="-228600" lvl="0" marL="457200" rtl="0" algn="l">
              <a:lnSpc>
                <a:spcPct val="107000"/>
              </a:lnSpc>
              <a:spcBef>
                <a:spcPts val="800"/>
              </a:spcBef>
              <a:spcAft>
                <a:spcPts val="0"/>
              </a:spcAft>
              <a:buSzPts val="1400"/>
              <a:buNone/>
            </a:pPr>
            <a:r>
              <a:rPr b="1" lang="en-US" sz="1200">
                <a:solidFill>
                  <a:schemeClr val="dk1"/>
                </a:solidFill>
                <a:latin typeface="Roboto"/>
                <a:ea typeface="Roboto"/>
                <a:cs typeface="Roboto"/>
                <a:sym typeface="Roboto"/>
              </a:rPr>
              <a:t>		  </a:t>
            </a:r>
            <a:r>
              <a:rPr lang="en-US" sz="1200">
                <a:solidFill>
                  <a:srgbClr val="757070"/>
                </a:solidFill>
                <a:latin typeface="Roboto"/>
                <a:ea typeface="Roboto"/>
                <a:cs typeface="Roboto"/>
                <a:sym typeface="Roboto"/>
              </a:rPr>
              <a:t>It’s two steps : </a:t>
            </a:r>
            <a:r>
              <a:rPr lang="en-US" sz="1200">
                <a:solidFill>
                  <a:schemeClr val="accent6"/>
                </a:solidFill>
                <a:latin typeface="Roboto"/>
                <a:ea typeface="Roboto"/>
                <a:cs typeface="Roboto"/>
                <a:sym typeface="Roboto"/>
              </a:rPr>
              <a:t>word selection </a:t>
            </a:r>
            <a:r>
              <a:rPr lang="en-US" sz="1200">
                <a:solidFill>
                  <a:srgbClr val="757070"/>
                </a:solidFill>
                <a:latin typeface="Roboto"/>
                <a:ea typeface="Roboto"/>
                <a:cs typeface="Roboto"/>
                <a:sym typeface="Roboto"/>
              </a:rPr>
              <a:t>and </a:t>
            </a:r>
            <a:r>
              <a:rPr lang="en-US" sz="1200">
                <a:solidFill>
                  <a:schemeClr val="accent6"/>
                </a:solidFill>
                <a:latin typeface="Roboto"/>
                <a:ea typeface="Roboto"/>
                <a:cs typeface="Roboto"/>
                <a:sym typeface="Roboto"/>
              </a:rPr>
              <a:t>synonym replacement</a:t>
            </a:r>
            <a:endParaRPr/>
          </a:p>
          <a:p>
            <a:pPr indent="-228600" lvl="0" marL="457200" rtl="0" algn="l">
              <a:lnSpc>
                <a:spcPct val="107000"/>
              </a:lnSpc>
              <a:spcBef>
                <a:spcPts val="800"/>
              </a:spcBef>
              <a:spcAft>
                <a:spcPts val="0"/>
              </a:spcAft>
              <a:buSzPts val="1400"/>
              <a:buNone/>
            </a:pPr>
            <a:r>
              <a:rPr b="1" lang="en-US" sz="1200">
                <a:solidFill>
                  <a:schemeClr val="dk1"/>
                </a:solidFill>
                <a:latin typeface="Roboto"/>
                <a:ea typeface="Roboto"/>
                <a:cs typeface="Roboto"/>
                <a:sym typeface="Roboto"/>
              </a:rPr>
              <a:t>Result</a:t>
            </a:r>
            <a:r>
              <a:rPr lang="en-US" sz="1200">
                <a:solidFill>
                  <a:srgbClr val="757070"/>
                </a:solidFill>
                <a:latin typeface="Roboto"/>
                <a:ea typeface="Roboto"/>
                <a:cs typeface="Roboto"/>
                <a:sym typeface="Roboto"/>
              </a:rPr>
              <a:t>	</a:t>
            </a:r>
            <a:r>
              <a:rPr lang="en-US" sz="1200">
                <a:solidFill>
                  <a:schemeClr val="dk1"/>
                </a:solidFill>
                <a:latin typeface="Roboto"/>
                <a:ea typeface="Roboto"/>
                <a:cs typeface="Roboto"/>
                <a:sym typeface="Roboto"/>
              </a:rPr>
              <a:t>:</a:t>
            </a:r>
            <a:r>
              <a:rPr lang="en-US" sz="1200">
                <a:solidFill>
                  <a:srgbClr val="757070"/>
                </a:solidFill>
                <a:latin typeface="Roboto"/>
                <a:ea typeface="Roboto"/>
                <a:cs typeface="Roboto"/>
                <a:sym typeface="Roboto"/>
              </a:rPr>
              <a:t> It Fools natural language model with </a:t>
            </a:r>
            <a:r>
              <a:rPr lang="en-US" sz="1200">
                <a:solidFill>
                  <a:schemeClr val="accent1"/>
                </a:solidFill>
                <a:latin typeface="Roboto"/>
                <a:ea typeface="Roboto"/>
                <a:cs typeface="Roboto"/>
                <a:sym typeface="Roboto"/>
              </a:rPr>
              <a:t>high success </a:t>
            </a:r>
            <a:r>
              <a:rPr lang="en-US" sz="1200">
                <a:solidFill>
                  <a:srgbClr val="757070"/>
                </a:solidFill>
                <a:latin typeface="Roboto"/>
                <a:ea typeface="Roboto"/>
                <a:cs typeface="Roboto"/>
                <a:sym typeface="Roboto"/>
              </a:rPr>
              <a:t>and </a:t>
            </a:r>
            <a:r>
              <a:rPr lang="en-US" sz="1200">
                <a:solidFill>
                  <a:schemeClr val="accent1"/>
                </a:solidFill>
                <a:latin typeface="Roboto"/>
                <a:ea typeface="Roboto"/>
                <a:cs typeface="Roboto"/>
                <a:sym typeface="Roboto"/>
              </a:rPr>
              <a:t>lower word replacement rate</a:t>
            </a:r>
            <a:endParaRPr/>
          </a:p>
          <a:p>
            <a:pPr indent="0" lvl="0" marL="0" marR="0" rtl="0" algn="l">
              <a:lnSpc>
                <a:spcPct val="100000"/>
              </a:lnSpc>
              <a:spcBef>
                <a:spcPts val="800"/>
              </a:spcBef>
              <a:spcAft>
                <a:spcPts val="0"/>
              </a:spcAft>
              <a:buClr>
                <a:schemeClr val="dk1"/>
              </a:buClr>
              <a:buSzPts val="1400"/>
              <a:buFont typeface="Arial"/>
              <a:buNone/>
            </a:pPr>
            <a:r>
              <a:rPr lang="en-US"/>
              <a:t>Let’s see how it works :</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Compute</a:t>
            </a:r>
            <a:r>
              <a:rPr lang="en-US" sz="1200">
                <a:solidFill>
                  <a:schemeClr val="dk1"/>
                </a:solidFill>
                <a:latin typeface="Roboto"/>
                <a:ea typeface="Roboto"/>
                <a:cs typeface="Roboto"/>
                <a:sym typeface="Roboto"/>
              </a:rPr>
              <a:t> Gradient of the loss for original pair</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Rank words of sentence </a:t>
            </a:r>
            <a:r>
              <a:rPr lang="en-US" sz="1200">
                <a:solidFill>
                  <a:schemeClr val="dk1"/>
                </a:solidFill>
                <a:latin typeface="Roboto"/>
                <a:ea typeface="Roboto"/>
                <a:cs typeface="Roboto"/>
                <a:sym typeface="Roboto"/>
              </a:rPr>
              <a:t>per importance</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Select a Synonym </a:t>
            </a:r>
            <a:r>
              <a:rPr lang="en-US" sz="1200">
                <a:solidFill>
                  <a:schemeClr val="dk1"/>
                </a:solidFill>
                <a:latin typeface="Roboto"/>
                <a:ea typeface="Roboto"/>
                <a:cs typeface="Roboto"/>
                <a:sym typeface="Roboto"/>
              </a:rPr>
              <a:t>set  for a given word</a:t>
            </a:r>
            <a:endParaRPr b="1" sz="1200">
              <a:solidFill>
                <a:schemeClr val="dk1"/>
              </a:solidFill>
              <a:latin typeface="Roboto"/>
              <a:ea typeface="Roboto"/>
              <a:cs typeface="Roboto"/>
              <a:sym typeface="Roboto"/>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Compute pair-representation </a:t>
            </a:r>
            <a:r>
              <a:rPr lang="en-US" sz="1200">
                <a:solidFill>
                  <a:schemeClr val="dk1"/>
                </a:solidFill>
                <a:latin typeface="Roboto"/>
                <a:ea typeface="Roboto"/>
                <a:cs typeface="Roboto"/>
                <a:sym typeface="Roboto"/>
              </a:rPr>
              <a:t>with new word</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Project</a:t>
            </a:r>
            <a:r>
              <a:rPr lang="en-US" sz="1200">
                <a:solidFill>
                  <a:schemeClr val="dk1"/>
                </a:solidFill>
                <a:latin typeface="Roboto"/>
                <a:ea typeface="Roboto"/>
                <a:cs typeface="Roboto"/>
                <a:sym typeface="Roboto"/>
              </a:rPr>
              <a:t> this vector on Original gradient                                     </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Choose</a:t>
            </a:r>
            <a:r>
              <a:rPr lang="en-US" sz="1200">
                <a:solidFill>
                  <a:schemeClr val="dk1"/>
                </a:solidFill>
                <a:latin typeface="Roboto"/>
                <a:ea typeface="Roboto"/>
                <a:cs typeface="Roboto"/>
                <a:sym typeface="Roboto"/>
              </a:rPr>
              <a:t> words with greatest  projection </a:t>
            </a:r>
            <a:endParaRPr/>
          </a:p>
          <a:p>
            <a:pPr indent="-514350" lvl="0" marL="514350" rtl="0" algn="l">
              <a:lnSpc>
                <a:spcPct val="100000"/>
              </a:lnSpc>
              <a:spcBef>
                <a:spcPts val="0"/>
              </a:spcBef>
              <a:spcAft>
                <a:spcPts val="0"/>
              </a:spcAft>
              <a:buSzPts val="1400"/>
              <a:buFont typeface="Arial"/>
              <a:buAutoNum type="arabicPeriod"/>
            </a:pPr>
            <a:r>
              <a:rPr lang="en-US" sz="1200">
                <a:solidFill>
                  <a:schemeClr val="accent1"/>
                </a:solidFill>
                <a:latin typeface="Roboto"/>
                <a:ea typeface="Roboto"/>
                <a:cs typeface="Roboto"/>
                <a:sym typeface="Roboto"/>
              </a:rPr>
              <a:t>Go back </a:t>
            </a:r>
            <a:r>
              <a:rPr lang="en-US" sz="1200">
                <a:solidFill>
                  <a:schemeClr val="dk1"/>
                </a:solidFill>
                <a:latin typeface="Roboto"/>
                <a:ea typeface="Roboto"/>
                <a:cs typeface="Roboto"/>
                <a:sym typeface="Roboto"/>
              </a:rPr>
              <a:t>to (2) until max iteration</a:t>
            </a:r>
            <a:endParaRPr/>
          </a:p>
          <a:p>
            <a:pPr indent="0" lvl="0" marL="0" marR="0" rtl="0" algn="l">
              <a:lnSpc>
                <a:spcPct val="100000"/>
              </a:lnSpc>
              <a:spcBef>
                <a:spcPts val="0"/>
              </a:spcBef>
              <a:spcAft>
                <a:spcPts val="0"/>
              </a:spcAft>
              <a:buClr>
                <a:schemeClr val="dk1"/>
              </a:buClr>
              <a:buSzPts val="1400"/>
              <a:buFont typeface="Arial"/>
              <a:buNone/>
            </a:pPr>
            <a:br>
              <a:rPr lang="en-US"/>
            </a:br>
            <a:br>
              <a:rPr lang="en-US"/>
            </a:br>
            <a:r>
              <a:rPr lang="en-US"/>
              <a:t> </a:t>
            </a:r>
            <a:endParaRPr/>
          </a:p>
        </p:txBody>
      </p:sp>
      <p:sp>
        <p:nvSpPr>
          <p:cNvPr id="331" name="Google Shape;33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Now we present the different results of the methodologie:</a:t>
            </a:r>
            <a:endParaRPr/>
          </a:p>
          <a:p>
            <a:pPr indent="0" lvl="0" marL="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First we select the adversaries ’hyperparameters by analyzing the attacks impact on the cross-entropy loss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We select the following hyperparameters.</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For the PGD we use 5 iteration , an attack learning rate of 0.05 and a max perturbation per dimension of 0.005.</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To put in context, We plot the average norm of image from a given dataset</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The norm of the images are included between 0.02 and 0.08 </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Then, we display the norm of the added perturbation. The norm is an order of magnitude smaller </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For the Text attack, we select 5 as max number of synonym candidate per chosen words</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We select a maximum </a:t>
            </a:r>
            <a:r>
              <a:rPr b="1" lang="en-US" sz="1400"/>
              <a:t>change rate </a:t>
            </a:r>
            <a:r>
              <a:rPr lang="en-US"/>
              <a:t>of 20% per sentence.  </a:t>
            </a:r>
            <a:endParaRPr/>
          </a:p>
          <a:p>
            <a:pPr indent="-139700" lvl="1" marL="685800" marR="0" rtl="0" algn="l">
              <a:lnSpc>
                <a:spcPct val="100000"/>
              </a:lnSpc>
              <a:spcBef>
                <a:spcPts val="0"/>
              </a:spcBef>
              <a:spcAft>
                <a:spcPts val="0"/>
              </a:spcAft>
              <a:buClr>
                <a:schemeClr val="dk1"/>
              </a:buClr>
              <a:buSzPts val="1400"/>
              <a:buFont typeface="Calibri"/>
              <a:buNone/>
            </a:pPr>
            <a:r>
              <a:t/>
            </a:r>
            <a:endParaRPr/>
          </a:p>
          <a:p>
            <a:pPr indent="-228600" lvl="1" marL="685800" marR="0" rtl="0" algn="l">
              <a:lnSpc>
                <a:spcPct val="100000"/>
              </a:lnSpc>
              <a:spcBef>
                <a:spcPts val="0"/>
              </a:spcBef>
              <a:spcAft>
                <a:spcPts val="0"/>
              </a:spcAft>
              <a:buClr>
                <a:schemeClr val="dk1"/>
              </a:buClr>
              <a:buSzPts val="1400"/>
              <a:buFont typeface="Calibri"/>
              <a:buAutoNum type="arabicPeriod"/>
            </a:pPr>
            <a:r>
              <a:rPr lang="en-US"/>
              <a:t>In term of Accuracy; The original ViLT accuracy on NLVR2 is 74 % when after PGD attack it drops to 10.4% and after Geometric attacks it drops to 35 %</a:t>
            </a:r>
            <a:endParaRPr/>
          </a:p>
          <a:p>
            <a:pPr indent="0" lvl="1" marL="457200" marR="0" rtl="0" algn="l">
              <a:lnSpc>
                <a:spcPct val="100000"/>
              </a:lnSpc>
              <a:spcBef>
                <a:spcPts val="0"/>
              </a:spcBef>
              <a:spcAft>
                <a:spcPts val="0"/>
              </a:spcAft>
              <a:buClr>
                <a:schemeClr val="dk1"/>
              </a:buClr>
              <a:buSzPts val="1400"/>
              <a:buFont typeface="Calibri"/>
              <a:buNone/>
            </a:pPr>
            <a:r>
              <a:t/>
            </a:r>
            <a:endParaRPr/>
          </a:p>
        </p:txBody>
      </p:sp>
      <p:sp>
        <p:nvSpPr>
          <p:cNvPr id="345" name="Google Shape;3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lang="en-US"/>
              <a:t>Let’s display adversarial exemples with our parameters.</a:t>
            </a:r>
            <a:endParaRPr/>
          </a:p>
          <a:p>
            <a:pPr indent="-171450" lvl="0" marL="171450" marR="0" rtl="0" algn="l">
              <a:lnSpc>
                <a:spcPct val="100000"/>
              </a:lnSpc>
              <a:spcBef>
                <a:spcPts val="0"/>
              </a:spcBef>
              <a:spcAft>
                <a:spcPts val="0"/>
              </a:spcAft>
              <a:buClr>
                <a:schemeClr val="dk1"/>
              </a:buClr>
              <a:buSzPts val="1400"/>
              <a:buFont typeface="Arial"/>
              <a:buChar char="•"/>
            </a:pPr>
            <a:r>
              <a:rPr lang="en-US"/>
              <a:t>On the </a:t>
            </a:r>
            <a:r>
              <a:rPr b="1" lang="en-US"/>
              <a:t>left</a:t>
            </a:r>
            <a:r>
              <a:rPr lang="en-US"/>
              <a:t> the original image on the </a:t>
            </a:r>
            <a:r>
              <a:rPr b="1" lang="en-US"/>
              <a:t>middle</a:t>
            </a:r>
            <a:r>
              <a:rPr lang="en-US"/>
              <a:t> the perturbation and on the </a:t>
            </a:r>
            <a:r>
              <a:rPr b="1" lang="en-US"/>
              <a:t>right</a:t>
            </a:r>
            <a:r>
              <a:rPr lang="en-US"/>
              <a:t> the attacked images</a:t>
            </a:r>
            <a:endParaRPr/>
          </a:p>
          <a:p>
            <a:pPr indent="-171450" lvl="0" marL="171450" marR="0" rtl="0" algn="l">
              <a:lnSpc>
                <a:spcPct val="100000"/>
              </a:lnSpc>
              <a:spcBef>
                <a:spcPts val="0"/>
              </a:spcBef>
              <a:spcAft>
                <a:spcPts val="0"/>
              </a:spcAft>
              <a:buClr>
                <a:schemeClr val="dk1"/>
              </a:buClr>
              <a:buSzPts val="1400"/>
              <a:buFont typeface="Arial"/>
              <a:buChar char="•"/>
            </a:pPr>
            <a:r>
              <a:rPr lang="en-US"/>
              <a:t>We observe almost </a:t>
            </a:r>
            <a:r>
              <a:rPr b="1" lang="en-US"/>
              <a:t>not Corruption </a:t>
            </a:r>
            <a:r>
              <a:rPr lang="en-US"/>
              <a:t>on the image while almost all the pixels are attacked</a:t>
            </a:r>
            <a:endParaRPr/>
          </a:p>
          <a:p>
            <a:pPr indent="0" lvl="0" marL="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For Geometric attacks. </a:t>
            </a:r>
            <a:endParaRPr/>
          </a:p>
          <a:p>
            <a:pPr indent="-171450" lvl="0" marL="171450" marR="0" rtl="0" algn="l">
              <a:lnSpc>
                <a:spcPct val="100000"/>
              </a:lnSpc>
              <a:spcBef>
                <a:spcPts val="0"/>
              </a:spcBef>
              <a:spcAft>
                <a:spcPts val="0"/>
              </a:spcAft>
              <a:buClr>
                <a:schemeClr val="dk1"/>
              </a:buClr>
              <a:buSzPts val="1400"/>
              <a:buFont typeface="Arial"/>
              <a:buChar char="•"/>
            </a:pPr>
            <a:r>
              <a:rPr lang="en-US"/>
              <a:t>The </a:t>
            </a:r>
            <a:r>
              <a:rPr b="1" lang="en-US"/>
              <a:t>top line </a:t>
            </a:r>
            <a:r>
              <a:rPr lang="en-US"/>
              <a:t>is the original text : there are more than 4 monkeys in the forest </a:t>
            </a:r>
            <a:endParaRPr/>
          </a:p>
          <a:p>
            <a:pPr indent="-171450" lvl="0" marL="171450" marR="0" rtl="0" algn="l">
              <a:lnSpc>
                <a:spcPct val="100000"/>
              </a:lnSpc>
              <a:spcBef>
                <a:spcPts val="0"/>
              </a:spcBef>
              <a:spcAft>
                <a:spcPts val="0"/>
              </a:spcAft>
              <a:buClr>
                <a:schemeClr val="dk1"/>
              </a:buClr>
              <a:buSzPts val="1400"/>
              <a:buFont typeface="Arial"/>
              <a:buChar char="•"/>
            </a:pPr>
            <a:r>
              <a:rPr lang="en-US"/>
              <a:t>And </a:t>
            </a:r>
            <a:r>
              <a:rPr b="1" lang="en-US"/>
              <a:t>the bottom </a:t>
            </a:r>
            <a:r>
              <a:rPr lang="en-US"/>
              <a:t>is the attacked : </a:t>
            </a:r>
            <a:endParaRPr/>
          </a:p>
          <a:p>
            <a:pPr indent="-171450" lvl="0" marL="171450" marR="0" rtl="0" algn="l">
              <a:lnSpc>
                <a:spcPct val="100000"/>
              </a:lnSpc>
              <a:spcBef>
                <a:spcPts val="0"/>
              </a:spcBef>
              <a:spcAft>
                <a:spcPts val="0"/>
              </a:spcAft>
              <a:buClr>
                <a:schemeClr val="dk1"/>
              </a:buClr>
              <a:buSzPts val="1400"/>
              <a:buFont typeface="Arial"/>
              <a:buChar char="•"/>
            </a:pPr>
            <a:r>
              <a:rPr lang="en-US"/>
              <a:t>The word monkey have been replaced by nonhuman.</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As we can see the adversaries have strong impact on accuracy while being almost imperceptible.</a:t>
            </a:r>
            <a:endParaRPr/>
          </a:p>
        </p:txBody>
      </p:sp>
      <p:sp>
        <p:nvSpPr>
          <p:cNvPr id="370" name="Google Shape;37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400"/>
              <a:buFont typeface="Arial"/>
              <a:buChar char="•"/>
            </a:pPr>
            <a:r>
              <a:rPr lang="en-US"/>
              <a:t>The parameters are selected, let’s look at the pretraining.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For pretraining with use only COCO dataset and trained for a single Epoch.</a:t>
            </a:r>
            <a:endParaRPr/>
          </a:p>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This plot shows the two part of our loss. On the</a:t>
            </a:r>
            <a:r>
              <a:rPr b="1" lang="en-US"/>
              <a:t> left </a:t>
            </a:r>
            <a:r>
              <a:rPr lang="en-US"/>
              <a:t>With respect to the image attacked pair and on the</a:t>
            </a:r>
            <a:r>
              <a:rPr b="1" lang="en-US"/>
              <a:t> Right </a:t>
            </a:r>
            <a:r>
              <a:rPr lang="en-US"/>
              <a:t>with respect to geometric attacked pair representation</a:t>
            </a:r>
            <a:endParaRPr/>
          </a:p>
          <a:p>
            <a:pPr indent="-171450" lvl="0" marL="171450" marR="0" rtl="0" algn="l">
              <a:lnSpc>
                <a:spcPct val="100000"/>
              </a:lnSpc>
              <a:spcBef>
                <a:spcPts val="0"/>
              </a:spcBef>
              <a:spcAft>
                <a:spcPts val="0"/>
              </a:spcAft>
              <a:buClr>
                <a:schemeClr val="dk1"/>
              </a:buClr>
              <a:buSzPts val="1400"/>
              <a:buFont typeface="Arial"/>
              <a:buChar char="•"/>
            </a:pPr>
            <a:r>
              <a:rPr lang="en-US"/>
              <a:t>Both terms of the loss have decreased significantly and in the same way. </a:t>
            </a:r>
            <a:endParaRPr b="1"/>
          </a:p>
        </p:txBody>
      </p:sp>
      <p:sp>
        <p:nvSpPr>
          <p:cNvPr id="382" name="Google Shape;3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Now let’s see our aims of pulling and pushing representation vectors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This plot shows the positive distance: Positive means between a clean pair representation and the same pair but attacked and the negative are all the other dissimilar pairs representations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The distances are in term of the l2norm </a:t>
            </a:r>
            <a:r>
              <a:rPr b="1" lang="en-US"/>
              <a:t>top row </a:t>
            </a:r>
            <a:r>
              <a:rPr lang="en-US"/>
              <a:t>and the cosine similarity </a:t>
            </a:r>
            <a:r>
              <a:rPr b="1" lang="en-US"/>
              <a:t>bottom row</a:t>
            </a:r>
            <a:r>
              <a:rPr lang="en-US"/>
              <a:t>. The attacked text is on </a:t>
            </a:r>
            <a:r>
              <a:rPr b="1" lang="en-US"/>
              <a:t>the left</a:t>
            </a:r>
            <a:r>
              <a:rPr lang="en-US"/>
              <a:t> and attacked image pairs representation on </a:t>
            </a:r>
            <a:r>
              <a:rPr b="1" lang="en-US"/>
              <a:t>the right</a:t>
            </a:r>
            <a:endParaRPr/>
          </a:p>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In both cases :  the l2 distance is decreasing</a:t>
            </a:r>
            <a:endParaRPr/>
          </a:p>
          <a:p>
            <a:pPr indent="-171450" lvl="0" marL="171450" marR="0" rtl="0" algn="l">
              <a:lnSpc>
                <a:spcPct val="100000"/>
              </a:lnSpc>
              <a:spcBef>
                <a:spcPts val="0"/>
              </a:spcBef>
              <a:spcAft>
                <a:spcPts val="0"/>
              </a:spcAft>
              <a:buClr>
                <a:schemeClr val="dk1"/>
              </a:buClr>
              <a:buSzPts val="1400"/>
              <a:buFont typeface="Arial"/>
              <a:buChar char="•"/>
            </a:pPr>
            <a:r>
              <a:rPr lang="en-US"/>
              <a:t>While the cosine similarity is converging to 1</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This is as expected : The original pair representation and it’s attacked counterpart are pulled together</a:t>
            </a:r>
            <a:endParaRPr/>
          </a:p>
          <a:p>
            <a:pPr indent="0" lvl="0" marL="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b="1" lang="en-US"/>
              <a:t>The </a:t>
            </a:r>
            <a:r>
              <a:rPr lang="en-US"/>
              <a:t>overshooting in these figures comes from the random initialized memory queue in MoCo</a:t>
            </a:r>
            <a:endParaRPr/>
          </a:p>
          <a:p>
            <a:pPr indent="-171450" lvl="0" marL="171450" marR="0" rtl="0" algn="l">
              <a:lnSpc>
                <a:spcPct val="100000"/>
              </a:lnSpc>
              <a:spcBef>
                <a:spcPts val="0"/>
              </a:spcBef>
              <a:spcAft>
                <a:spcPts val="0"/>
              </a:spcAft>
              <a:buClr>
                <a:schemeClr val="dk1"/>
              </a:buClr>
              <a:buSzPts val="1400"/>
              <a:buFont typeface="Arial"/>
              <a:buChar char="•"/>
            </a:pPr>
            <a:r>
              <a:rPr lang="en-US"/>
              <a:t>We argue that the training process start for real around 1k steps when the queue is filled with pairs representations</a:t>
            </a:r>
            <a:endParaRPr/>
          </a:p>
        </p:txBody>
      </p:sp>
      <p:sp>
        <p:nvSpPr>
          <p:cNvPr id="397" name="Google Shape;3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Now same graph but for the distances with the negative pairs: in other words : the distance between an attacked pair and dissimilar pairs representation</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Same as before :  </a:t>
            </a:r>
            <a:r>
              <a:rPr b="1" lang="en-US"/>
              <a:t>top</a:t>
            </a:r>
            <a:r>
              <a:rPr lang="en-US"/>
              <a:t> is l2norm </a:t>
            </a:r>
            <a:r>
              <a:rPr b="1" lang="en-US"/>
              <a:t>bottom</a:t>
            </a:r>
            <a:r>
              <a:rPr lang="en-US"/>
              <a:t> is cosine similarity </a:t>
            </a:r>
            <a:r>
              <a:rPr b="1" lang="en-US"/>
              <a:t>left</a:t>
            </a:r>
            <a:r>
              <a:rPr lang="en-US"/>
              <a:t> is attacked text </a:t>
            </a:r>
            <a:r>
              <a:rPr b="1" lang="en-US"/>
              <a:t>right</a:t>
            </a:r>
            <a:r>
              <a:rPr lang="en-US"/>
              <a:t> is attacked image </a:t>
            </a:r>
            <a:r>
              <a:rPr b="1" lang="en-US"/>
              <a:t>representation</a:t>
            </a:r>
            <a:endParaRPr/>
          </a:p>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The distance in term of l2 norm is slightly increasing if we look at after the overshooting</a:t>
            </a:r>
            <a:endParaRPr/>
          </a:p>
          <a:p>
            <a:pPr indent="-171450" lvl="0" marL="171450" marR="0" rtl="0" algn="l">
              <a:lnSpc>
                <a:spcPct val="100000"/>
              </a:lnSpc>
              <a:spcBef>
                <a:spcPts val="0"/>
              </a:spcBef>
              <a:spcAft>
                <a:spcPts val="0"/>
              </a:spcAft>
              <a:buClr>
                <a:schemeClr val="dk1"/>
              </a:buClr>
              <a:buSzPts val="1400"/>
              <a:buFont typeface="Arial"/>
              <a:buChar char="•"/>
            </a:pPr>
            <a:r>
              <a:rPr lang="en-US"/>
              <a:t>The cosine is converging to 0 : Thus, the positive and negative pairs are orthogonal in the embeddings space.</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Our target of pushing apart the dissimilar pairs seems achieved</a:t>
            </a:r>
            <a:endParaRPr/>
          </a:p>
        </p:txBody>
      </p:sp>
      <p:sp>
        <p:nvSpPr>
          <p:cNvPr id="455" name="Google Shape;4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400"/>
              <a:buFont typeface="Arial"/>
              <a:buChar char="•"/>
            </a:pPr>
            <a:r>
              <a:rPr lang="en-US"/>
              <a:t>We look now at the performance of ViLT pretrained with our RMCL methods.</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We pretrained our model for 1 epoch on COCO dataset only.</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We finetune on two classification tasks :  VQA an </a:t>
            </a:r>
            <a:r>
              <a:rPr b="1" lang="en-US"/>
              <a:t>in-domain</a:t>
            </a:r>
            <a:r>
              <a:rPr lang="en-US"/>
              <a:t> dataset : </a:t>
            </a:r>
            <a:r>
              <a:rPr b="1" lang="en-US"/>
              <a:t>It means with the same</a:t>
            </a:r>
            <a:r>
              <a:rPr lang="en-US"/>
              <a:t> dataset than pretraining</a:t>
            </a:r>
            <a:endParaRPr/>
          </a:p>
          <a:p>
            <a:pPr indent="-171450" lvl="0" marL="171450" marR="0" rtl="0" algn="l">
              <a:lnSpc>
                <a:spcPct val="100000"/>
              </a:lnSpc>
              <a:spcBef>
                <a:spcPts val="0"/>
              </a:spcBef>
              <a:spcAft>
                <a:spcPts val="0"/>
              </a:spcAft>
              <a:buClr>
                <a:schemeClr val="dk1"/>
              </a:buClr>
              <a:buSzPts val="1400"/>
              <a:buFont typeface="Arial"/>
              <a:buChar char="•"/>
            </a:pPr>
            <a:r>
              <a:rPr lang="en-US"/>
              <a:t>and NLVR2 an </a:t>
            </a:r>
            <a:r>
              <a:rPr b="1" lang="en-US"/>
              <a:t>out-of-domain dataset </a:t>
            </a:r>
            <a:r>
              <a:rPr lang="en-US"/>
              <a:t>: It means with different dataset than pretraining</a:t>
            </a:r>
            <a:endParaRPr/>
          </a:p>
          <a:p>
            <a:pPr indent="-171450" lvl="0" marL="171450" marR="0" rtl="0" algn="l">
              <a:lnSpc>
                <a:spcPct val="100000"/>
              </a:lnSpc>
              <a:spcBef>
                <a:spcPts val="0"/>
              </a:spcBef>
              <a:spcAft>
                <a:spcPts val="0"/>
              </a:spcAft>
              <a:buClr>
                <a:schemeClr val="dk1"/>
              </a:buClr>
              <a:buSzPts val="1400"/>
              <a:buFont typeface="Arial"/>
              <a:buChar char="•"/>
            </a:pPr>
            <a:r>
              <a:rPr lang="en-US"/>
              <a:t>And we finetune on image text-retrieval on </a:t>
            </a:r>
            <a:r>
              <a:rPr b="1" lang="en-US"/>
              <a:t>In domain </a:t>
            </a:r>
            <a:r>
              <a:rPr lang="en-US"/>
              <a:t>and </a:t>
            </a:r>
            <a:r>
              <a:rPr b="1" lang="en-US"/>
              <a:t>out of domain </a:t>
            </a:r>
            <a:r>
              <a:rPr lang="en-US"/>
              <a:t>datasets.</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b="1" lang="en-US"/>
              <a:t>The </a:t>
            </a:r>
            <a:r>
              <a:rPr lang="en-US"/>
              <a:t>size of our pretrained dataset </a:t>
            </a:r>
            <a:r>
              <a:rPr b="1" lang="en-US"/>
              <a:t>is not bigger than </a:t>
            </a:r>
            <a:r>
              <a:rPr lang="en-US"/>
              <a:t>the size of the downstream tasks.</a:t>
            </a:r>
            <a:endParaRPr/>
          </a:p>
          <a:p>
            <a:pPr indent="0" lvl="0" marL="0" marR="0" rtl="0" algn="l">
              <a:lnSpc>
                <a:spcPct val="100000"/>
              </a:lnSpc>
              <a:spcBef>
                <a:spcPts val="0"/>
              </a:spcBef>
              <a:spcAft>
                <a:spcPts val="0"/>
              </a:spcAft>
              <a:buClr>
                <a:schemeClr val="dk1"/>
              </a:buClr>
              <a:buSzPts val="1400"/>
              <a:buFont typeface="Arial"/>
              <a:buNone/>
            </a:pPr>
            <a:r>
              <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508" name="Google Shape;5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Here is the results on the robustness evaluation.</a:t>
            </a:r>
            <a:endParaRPr/>
          </a:p>
          <a:p>
            <a:pPr indent="0" lvl="0" marL="0" marR="0" rtl="0" algn="l">
              <a:lnSpc>
                <a:spcPct val="100000"/>
              </a:lnSpc>
              <a:spcBef>
                <a:spcPts val="0"/>
              </a:spcBef>
              <a:spcAft>
                <a:spcPts val="0"/>
              </a:spcAft>
              <a:buClr>
                <a:schemeClr val="dk1"/>
              </a:buClr>
              <a:buSzPts val="1400"/>
              <a:buFont typeface="Calibri"/>
              <a:buNone/>
            </a:pPr>
            <a:r>
              <a:rPr lang="en-US"/>
              <a:t>We conduct 4 experrience.:</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We attack only the image</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Then only the text</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Then both modality one by one</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And finally we do no attacks at all</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b="1" lang="en-US"/>
              <a:t>The first row </a:t>
            </a:r>
            <a:r>
              <a:rPr lang="en-US"/>
              <a:t>represent the paper accuracy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b="1" lang="en-US"/>
              <a:t>The second </a:t>
            </a:r>
            <a:r>
              <a:rPr lang="en-US"/>
              <a:t>is our reimplementation.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b="1" lang="en-US"/>
              <a:t>The third </a:t>
            </a:r>
            <a:r>
              <a:rPr lang="en-US"/>
              <a:t>and the fourth are  ViLT further pretrained with our methods and finetuned on NLVR2</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We observed that both our methods leads stronger performance against these attacks. Indeed we have + 4% of improvement on PGD +3% on Geom and almost +1% on both attacks</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We have the same types of result for VQA an indomain dataset. Once again our methods leads stronger performance  against theses attacked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Amost +1% against PGD, +4% against Geom and +3.8% against both attacked. </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Considering having pretrained for a single epoch on COCO dataset these results are encouraging.</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Now if we look at the accuracy without attack our models gets </a:t>
            </a:r>
            <a:r>
              <a:rPr b="1" lang="en-US"/>
              <a:t>slightly</a:t>
            </a:r>
            <a:r>
              <a:rPr lang="en-US"/>
              <a:t> weaker. </a:t>
            </a:r>
            <a:r>
              <a:rPr b="1" lang="en-US"/>
              <a:t>Indeed</a:t>
            </a:r>
            <a:r>
              <a:rPr lang="en-US"/>
              <a:t>, it’s </a:t>
            </a:r>
            <a:r>
              <a:rPr b="1" lang="en-US"/>
              <a:t>know</a:t>
            </a:r>
            <a:r>
              <a:rPr lang="en-US"/>
              <a:t> that robust optimization enhance the generalization of the model at the cost of specific accuracy performance </a:t>
            </a:r>
            <a:r>
              <a:rPr b="1" lang="en-US"/>
              <a:t>dropes</a:t>
            </a:r>
            <a:r>
              <a:rPr lang="en-US"/>
              <a:t>.</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However, the drop isn’t that that significant</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139700" lvl="0" marL="228600" marR="0" rtl="0" algn="l">
              <a:lnSpc>
                <a:spcPct val="100000"/>
              </a:lnSpc>
              <a:spcBef>
                <a:spcPts val="0"/>
              </a:spcBef>
              <a:spcAft>
                <a:spcPts val="0"/>
              </a:spcAft>
              <a:buClr>
                <a:schemeClr val="dk1"/>
              </a:buClr>
              <a:buSzPts val="1400"/>
              <a:buFont typeface="Calibri"/>
              <a:buNone/>
            </a:pPr>
            <a:r>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 </a:t>
            </a:r>
            <a:endParaRPr/>
          </a:p>
        </p:txBody>
      </p:sp>
      <p:sp>
        <p:nvSpPr>
          <p:cNvPr id="523" name="Google Shape;5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This is the results on the image-text retrieval tasks.</a:t>
            </a:r>
            <a:endParaRPr/>
          </a:p>
          <a:p>
            <a:pPr indent="0" lvl="0" marL="0" marR="0" rtl="0" algn="l">
              <a:lnSpc>
                <a:spcPct val="100000"/>
              </a:lnSpc>
              <a:spcBef>
                <a:spcPts val="0"/>
              </a:spcBef>
              <a:spcAft>
                <a:spcPts val="0"/>
              </a:spcAft>
              <a:buClr>
                <a:schemeClr val="dk1"/>
              </a:buClr>
              <a:buSzPts val="1400"/>
              <a:buFont typeface="Calibri"/>
              <a:buNone/>
            </a:pPr>
            <a:r>
              <a:rPr lang="en-US"/>
              <a:t>We start with the retrieval on COCO.</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In image retrieval for exemple : Given an image text pair, we generate 15 negative pairs by replacing in the original pair the image with random ones </a:t>
            </a:r>
            <a:endParaRPr/>
          </a:p>
          <a:p>
            <a:pPr indent="0" lvl="0" marL="0" marR="0" rtl="0" algn="l">
              <a:lnSpc>
                <a:spcPct val="100000"/>
              </a:lnSpc>
              <a:spcBef>
                <a:spcPts val="0"/>
              </a:spcBef>
              <a:spcAft>
                <a:spcPts val="0"/>
              </a:spcAft>
              <a:buClr>
                <a:schemeClr val="dk1"/>
              </a:buClr>
              <a:buSzPts val="1400"/>
              <a:buFont typeface="Calibri"/>
              <a:buNone/>
            </a:pPr>
            <a:r>
              <a:rPr lang="en-US"/>
              <a:t>Recovery 1 : Means the solution is in the highest predicted score</a:t>
            </a:r>
            <a:endParaRPr/>
          </a:p>
          <a:p>
            <a:pPr indent="0" lvl="0" marL="0" marR="0" rtl="0" algn="l">
              <a:lnSpc>
                <a:spcPct val="100000"/>
              </a:lnSpc>
              <a:spcBef>
                <a:spcPts val="0"/>
              </a:spcBef>
              <a:spcAft>
                <a:spcPts val="0"/>
              </a:spcAft>
              <a:buClr>
                <a:schemeClr val="dk1"/>
              </a:buClr>
              <a:buSzPts val="1400"/>
              <a:buFont typeface="Calibri"/>
              <a:buNone/>
            </a:pPr>
            <a:r>
              <a:rPr lang="en-US"/>
              <a:t>Recovery 5 : means the solution is in the 5</a:t>
            </a:r>
            <a:r>
              <a:rPr baseline="30000" lang="en-US"/>
              <a:t>th</a:t>
            </a:r>
            <a:r>
              <a:rPr lang="en-US"/>
              <a:t> highest predicted score</a:t>
            </a:r>
            <a:endParaRPr/>
          </a:p>
          <a:p>
            <a:pPr indent="0" lvl="0" marL="0" marR="0" rtl="0" algn="l">
              <a:lnSpc>
                <a:spcPct val="100000"/>
              </a:lnSpc>
              <a:spcBef>
                <a:spcPts val="0"/>
              </a:spcBef>
              <a:spcAft>
                <a:spcPts val="0"/>
              </a:spcAft>
              <a:buClr>
                <a:schemeClr val="dk1"/>
              </a:buClr>
              <a:buSzPts val="1400"/>
              <a:buFont typeface="Calibri"/>
              <a:buNone/>
            </a:pPr>
            <a:r>
              <a:rPr lang="en-US"/>
              <a:t>And so on for</a:t>
            </a:r>
            <a:endParaRPr/>
          </a:p>
          <a:p>
            <a:pPr indent="0" lvl="0" marL="0" marR="0" rtl="0" algn="l">
              <a:lnSpc>
                <a:spcPct val="100000"/>
              </a:lnSpc>
              <a:spcBef>
                <a:spcPts val="0"/>
              </a:spcBef>
              <a:spcAft>
                <a:spcPts val="0"/>
              </a:spcAft>
              <a:buClr>
                <a:schemeClr val="dk1"/>
              </a:buClr>
              <a:buSzPts val="1400"/>
              <a:buFont typeface="Calibri"/>
              <a:buNone/>
            </a:pPr>
            <a:r>
              <a:rPr lang="en-US"/>
              <a:t>Recovery 10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We observe a strong improvement on this tasks with our methods.</a:t>
            </a:r>
            <a:endParaRPr/>
          </a:p>
          <a:p>
            <a:pPr indent="0" lvl="0" marL="0" marR="0" rtl="0" algn="l">
              <a:lnSpc>
                <a:spcPct val="100000"/>
              </a:lnSpc>
              <a:spcBef>
                <a:spcPts val="0"/>
              </a:spcBef>
              <a:spcAft>
                <a:spcPts val="0"/>
              </a:spcAft>
              <a:buClr>
                <a:schemeClr val="dk1"/>
              </a:buClr>
              <a:buSzPts val="1400"/>
              <a:buFont typeface="Calibri"/>
              <a:buNone/>
            </a:pPr>
            <a:r>
              <a:rPr lang="en-US"/>
              <a:t>Indeed we gain in average 3% of every recovery column.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Now we have the same plot but for the out-of domain Flickr30k</a:t>
            </a:r>
            <a:endParaRPr/>
          </a:p>
          <a:p>
            <a:pPr indent="0" lvl="0" marL="0" marR="0" rtl="0" algn="l">
              <a:lnSpc>
                <a:spcPct val="100000"/>
              </a:lnSpc>
              <a:spcBef>
                <a:spcPts val="0"/>
              </a:spcBef>
              <a:spcAft>
                <a:spcPts val="0"/>
              </a:spcAft>
              <a:buClr>
                <a:schemeClr val="dk1"/>
              </a:buClr>
              <a:buSzPts val="1400"/>
              <a:buFont typeface="Calibri"/>
              <a:buNone/>
            </a:pPr>
            <a:r>
              <a:rPr lang="en-US"/>
              <a:t>This time our methods didn’t get weaker or stronger. The results are similar between with and without our methods.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Once again, we hypothesize that a </a:t>
            </a:r>
            <a:r>
              <a:rPr b="1" lang="en-US"/>
              <a:t>single epoch on only COCO </a:t>
            </a:r>
            <a:r>
              <a:rPr lang="en-US"/>
              <a:t>is not enough to improve generalization beyond the in-domain datasets.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Anyway, the overall results of these slide are again very encouraging.</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546" name="Google Shape;5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Finally we looked at the modality alignment</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On the left we have an image text pairs.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We select a token : for exemple flowers and we plot the words to patch alignment heatmap.</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Each square represents a patch, and its opacity indicates how much the patch is related to the highlighted word token.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On the </a:t>
            </a:r>
            <a:r>
              <a:rPr b="1" lang="en-US"/>
              <a:t>left</a:t>
            </a:r>
            <a:r>
              <a:rPr lang="en-US"/>
              <a:t> we have the original ViLT on the </a:t>
            </a:r>
            <a:r>
              <a:rPr b="1" lang="en-US"/>
              <a:t>middle</a:t>
            </a:r>
            <a:r>
              <a:rPr lang="en-US"/>
              <a:t> barlowtwins and on the </a:t>
            </a:r>
            <a:r>
              <a:rPr b="1" lang="en-US"/>
              <a:t>Right</a:t>
            </a:r>
            <a:r>
              <a:rPr lang="en-US"/>
              <a:t> MoCo.</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b="1" lang="en-US"/>
              <a:t>Our method enhance </a:t>
            </a:r>
            <a:r>
              <a:rPr lang="en-US"/>
              <a:t>the words-to-patch alignment. </a:t>
            </a:r>
            <a:r>
              <a:rPr b="1" lang="en-US"/>
              <a:t>Although</a:t>
            </a:r>
            <a:r>
              <a:rPr lang="en-US"/>
              <a:t>, both BarlowTwins and MoCo </a:t>
            </a:r>
            <a:r>
              <a:rPr b="1" lang="en-US"/>
              <a:t>loses</a:t>
            </a:r>
            <a:r>
              <a:rPr lang="en-US"/>
              <a:t> informations, they makes the alignment more opac and synonymiously enhance the image-text relation.</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573" name="Google Shape;5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400"/>
              <a:buFont typeface="Arial"/>
              <a:buChar char="•"/>
            </a:pPr>
            <a:r>
              <a:rPr lang="en-US"/>
              <a:t>Nowaday, the pretraining finetuning paradigm is </a:t>
            </a:r>
            <a:r>
              <a:rPr b="1" lang="en-US"/>
              <a:t>omnipresent</a:t>
            </a:r>
            <a:r>
              <a:rPr lang="en-US"/>
              <a:t> in Natural Language and multimodality.</a:t>
            </a:r>
            <a:endParaRPr/>
          </a:p>
          <a:p>
            <a:pPr indent="-171450" lvl="0" marL="171450" marR="0" rtl="0" algn="l">
              <a:lnSpc>
                <a:spcPct val="100000"/>
              </a:lnSpc>
              <a:spcBef>
                <a:spcPts val="0"/>
              </a:spcBef>
              <a:spcAft>
                <a:spcPts val="0"/>
              </a:spcAft>
              <a:buClr>
                <a:schemeClr val="dk1"/>
              </a:buClr>
              <a:buSzPts val="1400"/>
              <a:buFont typeface="Arial"/>
              <a:buChar char="•"/>
            </a:pPr>
            <a:r>
              <a:rPr lang="en-US"/>
              <a:t>In pretraining, the plan is to capture the structure of </a:t>
            </a:r>
            <a:r>
              <a:rPr b="1" lang="en-US">
                <a:solidFill>
                  <a:srgbClr val="0E101A"/>
                </a:solidFill>
              </a:rPr>
              <a:t>the input data</a:t>
            </a:r>
            <a:r>
              <a:rPr lang="en-US"/>
              <a:t> or a general representation of it</a:t>
            </a:r>
            <a:endParaRPr/>
          </a:p>
          <a:p>
            <a:pPr indent="-171450" lvl="0" marL="171450" marR="0" rtl="0" algn="l">
              <a:lnSpc>
                <a:spcPct val="100000"/>
              </a:lnSpc>
              <a:spcBef>
                <a:spcPts val="0"/>
              </a:spcBef>
              <a:spcAft>
                <a:spcPts val="0"/>
              </a:spcAft>
              <a:buClr>
                <a:schemeClr val="dk1"/>
              </a:buClr>
              <a:buSzPts val="1400"/>
              <a:buFont typeface="Arial"/>
              <a:buChar char="•"/>
            </a:pPr>
            <a:r>
              <a:rPr b="0" lang="en-US"/>
              <a:t>This representation is then used when finetuning the model on a specific tasks</a:t>
            </a:r>
            <a:endParaRPr/>
          </a:p>
          <a:p>
            <a:pPr indent="0" lvl="0" marL="0" marR="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Arial"/>
              <a:buNone/>
            </a:pPr>
            <a:r>
              <a:rPr lang="en-US"/>
              <a:t>One family of representation learning methods is : the contrastive learning</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Let’s take a Context. We have some pictures  of cats and pig. The model need to understand </a:t>
            </a:r>
            <a:r>
              <a:rPr b="1" lang="en-US"/>
              <a:t>without labels </a:t>
            </a:r>
            <a:r>
              <a:rPr lang="en-US"/>
              <a:t>how to contrast similar images to dissimilar ones</a:t>
            </a:r>
            <a:endParaRPr/>
          </a:p>
          <a:p>
            <a:pPr indent="-171450" lvl="0" marL="171450" marR="0" rtl="0" algn="l">
              <a:lnSpc>
                <a:spcPct val="100000"/>
              </a:lnSpc>
              <a:spcBef>
                <a:spcPts val="0"/>
              </a:spcBef>
              <a:spcAft>
                <a:spcPts val="0"/>
              </a:spcAft>
              <a:buClr>
                <a:schemeClr val="dk1"/>
              </a:buClr>
              <a:buSzPts val="1400"/>
              <a:buFont typeface="Arial"/>
              <a:buChar char="•"/>
            </a:pPr>
            <a:r>
              <a:rPr lang="en-US"/>
              <a:t>We want cats representation to be grouped in the embedding space and far from the rest.</a:t>
            </a:r>
            <a:endParaRPr/>
          </a:p>
        </p:txBody>
      </p:sp>
      <p:sp>
        <p:nvSpPr>
          <p:cNvPr id="39" name="Google Shape;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400"/>
              <a:buFont typeface="Arial"/>
              <a:buChar char="•"/>
            </a:pPr>
            <a:r>
              <a:rPr lang="en-US"/>
              <a:t>Now that we have done a proof of concept, it is time to indicate the future of the works in the view of a very soon publication:</a:t>
            </a:r>
            <a:endParaRPr/>
          </a:p>
          <a:p>
            <a:pPr indent="0" lvl="0" marL="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Indeed, all the code is ready now we need to pretrained on a larger dataset coco-sbu-vg-conceptual caption on at least 10 epochs. </a:t>
            </a:r>
            <a:endParaRPr/>
          </a:p>
          <a:p>
            <a:pPr indent="0" lvl="0" marL="0" marR="0" rtl="0" algn="l">
              <a:lnSpc>
                <a:spcPct val="100000"/>
              </a:lnSpc>
              <a:spcBef>
                <a:spcPts val="0"/>
              </a:spcBef>
              <a:spcAft>
                <a:spcPts val="0"/>
              </a:spcAft>
              <a:buClr>
                <a:schemeClr val="dk1"/>
              </a:buClr>
              <a:buSzPts val="1400"/>
              <a:buFont typeface="Arial"/>
              <a:buNone/>
            </a:pPr>
            <a:r>
              <a:rPr lang="en-US"/>
              <a:t>We increased the pretraining by an order of magnitude. </a:t>
            </a:r>
            <a:endParaRPr/>
          </a:p>
          <a:p>
            <a:pPr indent="0" lvl="0" marL="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In parallel we could think about the uses of stronger and synonymously more perceptible adversaries. Indeed, contrastive loss benefits from strong augmentation, at the condition that the semantic meaning is not lost.</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Finally, we may explore the benefits of doing </a:t>
            </a:r>
            <a:r>
              <a:rPr b="1" lang="en-US"/>
              <a:t>an Image Text Matching pretraining tasks </a:t>
            </a:r>
            <a:r>
              <a:rPr lang="en-US"/>
              <a:t>after having done the RMCL</a:t>
            </a:r>
            <a:endParaRPr/>
          </a:p>
          <a:p>
            <a:pPr indent="0" lvl="0" marL="0" marR="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Arial"/>
              <a:buNone/>
            </a:pPr>
            <a:br>
              <a:rPr lang="en-US"/>
            </a:br>
            <a:r>
              <a:rPr lang="en-US"/>
              <a:t> </a:t>
            </a:r>
            <a:endParaRPr/>
          </a:p>
        </p:txBody>
      </p:sp>
      <p:sp>
        <p:nvSpPr>
          <p:cNvPr id="586" name="Google Shape;5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Thank you all for your attention</a:t>
            </a:r>
            <a:endParaRPr b="0" i="0" sz="1200" u="none" cap="none" strike="noStrike">
              <a:solidFill>
                <a:schemeClr val="dk1"/>
              </a:solidFill>
              <a:latin typeface="Calibri"/>
              <a:ea typeface="Calibri"/>
              <a:cs typeface="Calibri"/>
              <a:sym typeface="Calibri"/>
            </a:endParaRPr>
          </a:p>
        </p:txBody>
      </p:sp>
      <p:sp>
        <p:nvSpPr>
          <p:cNvPr id="597" name="Google Shape;5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I will now present our novelty: A robust Multi-Modal Contrastvbe Learning that we will call RMCL</a:t>
            </a:r>
            <a:endParaRPr/>
          </a:p>
          <a:p>
            <a:pPr indent="-171450" lvl="0" marL="171450" marR="0" rtl="0" algn="l">
              <a:lnSpc>
                <a:spcPct val="100000"/>
              </a:lnSpc>
              <a:spcBef>
                <a:spcPts val="0"/>
              </a:spcBef>
              <a:spcAft>
                <a:spcPts val="0"/>
              </a:spcAft>
              <a:buClr>
                <a:schemeClr val="dk1"/>
              </a:buClr>
              <a:buSzPts val="1400"/>
              <a:buFont typeface="Arial"/>
              <a:buChar char="•"/>
            </a:pPr>
            <a:r>
              <a:rPr lang="en-US"/>
              <a:t>The idea is the following : </a:t>
            </a:r>
            <a:endParaRPr/>
          </a:p>
          <a:p>
            <a:pPr indent="-171450" lvl="1" marL="628650" marR="0" rtl="0" algn="l">
              <a:lnSpc>
                <a:spcPct val="100000"/>
              </a:lnSpc>
              <a:spcBef>
                <a:spcPts val="0"/>
              </a:spcBef>
              <a:spcAft>
                <a:spcPts val="0"/>
              </a:spcAft>
              <a:buClr>
                <a:schemeClr val="dk1"/>
              </a:buClr>
              <a:buSzPts val="1400"/>
              <a:buFont typeface="Arial"/>
              <a:buChar char="•"/>
            </a:pPr>
            <a:r>
              <a:rPr lang="en-US"/>
              <a:t>We have image-text pair</a:t>
            </a:r>
            <a:endParaRPr/>
          </a:p>
          <a:p>
            <a:pPr indent="-171450" lvl="1" marL="628650" marR="0" rtl="0" algn="l">
              <a:lnSpc>
                <a:spcPct val="100000"/>
              </a:lnSpc>
              <a:spcBef>
                <a:spcPts val="0"/>
              </a:spcBef>
              <a:spcAft>
                <a:spcPts val="0"/>
              </a:spcAft>
              <a:buClr>
                <a:schemeClr val="dk1"/>
              </a:buClr>
              <a:buSzPts val="1400"/>
              <a:buFont typeface="Arial"/>
              <a:buChar char="•"/>
            </a:pPr>
            <a:r>
              <a:rPr lang="en-US"/>
              <a:t>We compute it’s joint representation k+</a:t>
            </a:r>
            <a:endParaRPr/>
          </a:p>
          <a:p>
            <a:pPr indent="-171450" lvl="1" marL="628650" marR="0" rtl="0" algn="l">
              <a:lnSpc>
                <a:spcPct val="100000"/>
              </a:lnSpc>
              <a:spcBef>
                <a:spcPts val="0"/>
              </a:spcBef>
              <a:spcAft>
                <a:spcPts val="0"/>
              </a:spcAft>
              <a:buClr>
                <a:schemeClr val="dk1"/>
              </a:buClr>
              <a:buSzPts val="1400"/>
              <a:buFont typeface="Arial"/>
              <a:buChar char="•"/>
            </a:pPr>
            <a:r>
              <a:rPr b="1" lang="en-US"/>
              <a:t>Then</a:t>
            </a:r>
            <a:r>
              <a:rPr lang="en-US"/>
              <a:t> we attack </a:t>
            </a:r>
            <a:r>
              <a:rPr b="1" lang="en-US"/>
              <a:t>only the image </a:t>
            </a:r>
            <a:r>
              <a:rPr lang="en-US"/>
              <a:t>and compute the pair representation : qi tilde</a:t>
            </a:r>
            <a:endParaRPr/>
          </a:p>
          <a:p>
            <a:pPr indent="-171450" lvl="1" marL="628650" marR="0" rtl="0" algn="l">
              <a:lnSpc>
                <a:spcPct val="100000"/>
              </a:lnSpc>
              <a:spcBef>
                <a:spcPts val="0"/>
              </a:spcBef>
              <a:spcAft>
                <a:spcPts val="0"/>
              </a:spcAft>
              <a:buClr>
                <a:schemeClr val="dk1"/>
              </a:buClr>
              <a:buSzPts val="1400"/>
              <a:buFont typeface="Arial"/>
              <a:buChar char="•"/>
            </a:pPr>
            <a:r>
              <a:rPr b="1" lang="en-US"/>
              <a:t>Next</a:t>
            </a:r>
            <a:r>
              <a:rPr lang="en-US"/>
              <a:t> we attack </a:t>
            </a:r>
            <a:r>
              <a:rPr b="1" lang="en-US"/>
              <a:t>only the text     </a:t>
            </a:r>
            <a:r>
              <a:rPr lang="en-US"/>
              <a:t>and compute the pair representation : qt tilde</a:t>
            </a:r>
            <a:endParaRPr/>
          </a:p>
          <a:p>
            <a:pPr indent="-171450" lvl="1" marL="628650" marR="0" rtl="0" algn="l">
              <a:lnSpc>
                <a:spcPct val="100000"/>
              </a:lnSpc>
              <a:spcBef>
                <a:spcPts val="0"/>
              </a:spcBef>
              <a:spcAft>
                <a:spcPts val="0"/>
              </a:spcAft>
              <a:buClr>
                <a:schemeClr val="dk1"/>
              </a:buClr>
              <a:buSzPts val="1400"/>
              <a:buFont typeface="Arial"/>
              <a:buChar char="•"/>
            </a:pPr>
            <a:r>
              <a:rPr lang="en-US"/>
              <a:t>Finally all the other pairs representation are called k- </a:t>
            </a:r>
            <a:endParaRPr/>
          </a:p>
          <a:p>
            <a:pPr indent="-171450" lvl="1" marL="628650" marR="0" rtl="0" algn="l">
              <a:lnSpc>
                <a:spcPct val="100000"/>
              </a:lnSpc>
              <a:spcBef>
                <a:spcPts val="0"/>
              </a:spcBef>
              <a:spcAft>
                <a:spcPts val="0"/>
              </a:spcAft>
              <a:buClr>
                <a:schemeClr val="dk1"/>
              </a:buClr>
              <a:buSzPts val="1400"/>
              <a:buFont typeface="Arial"/>
              <a:buChar char="•"/>
            </a:pPr>
            <a:r>
              <a:rPr lang="en-US"/>
              <a:t>We now have Similar pairs and dissimilar pairs</a:t>
            </a:r>
            <a:endParaRPr/>
          </a:p>
          <a:p>
            <a:pPr indent="0" lvl="0" marL="0" marR="0" rtl="0" algn="l">
              <a:lnSpc>
                <a:spcPct val="100000"/>
              </a:lnSpc>
              <a:spcBef>
                <a:spcPts val="0"/>
              </a:spcBef>
              <a:spcAft>
                <a:spcPts val="0"/>
              </a:spcAft>
              <a:buClr>
                <a:schemeClr val="dk1"/>
              </a:buClr>
              <a:buSzPts val="1400"/>
              <a:buFont typeface="Arial"/>
              <a:buNone/>
            </a:pPr>
            <a:r>
              <a:t/>
            </a:r>
            <a:endParaRPr b="1"/>
          </a:p>
          <a:p>
            <a:pPr indent="0" lvl="0" marL="0" marR="0" rtl="0" algn="l">
              <a:lnSpc>
                <a:spcPct val="100000"/>
              </a:lnSpc>
              <a:spcBef>
                <a:spcPts val="0"/>
              </a:spcBef>
              <a:spcAft>
                <a:spcPts val="0"/>
              </a:spcAft>
              <a:buClr>
                <a:schemeClr val="dk1"/>
              </a:buClr>
              <a:buSzPts val="1400"/>
              <a:buFont typeface="Arial"/>
              <a:buNone/>
            </a:pPr>
            <a:r>
              <a:t/>
            </a:r>
            <a:endParaRPr/>
          </a:p>
          <a:p>
            <a:pPr indent="-82550" lvl="1" marL="628650" marR="0" rtl="0" algn="l">
              <a:lnSpc>
                <a:spcPct val="100000"/>
              </a:lnSpc>
              <a:spcBef>
                <a:spcPts val="0"/>
              </a:spcBef>
              <a:spcAft>
                <a:spcPts val="0"/>
              </a:spcAft>
              <a:buClr>
                <a:schemeClr val="dk1"/>
              </a:buClr>
              <a:buSzPts val="1400"/>
              <a:buFont typeface="Arial"/>
              <a:buNone/>
            </a:pPr>
            <a:r>
              <a:t/>
            </a:r>
            <a:endParaRPr/>
          </a:p>
          <a:p>
            <a:pPr indent="-82550" lvl="1" marL="628650" marR="0" rtl="0" algn="l">
              <a:lnSpc>
                <a:spcPct val="100000"/>
              </a:lnSpc>
              <a:spcBef>
                <a:spcPts val="0"/>
              </a:spcBef>
              <a:spcAft>
                <a:spcPts val="0"/>
              </a:spcAft>
              <a:buClr>
                <a:schemeClr val="dk1"/>
              </a:buClr>
              <a:buSzPts val="1400"/>
              <a:buFont typeface="Arial"/>
              <a:buNone/>
            </a:pPr>
            <a:r>
              <a:t/>
            </a:r>
            <a:endParaRPr/>
          </a:p>
          <a:p>
            <a:pPr indent="-82550" lvl="0" marL="171450" marR="0" rtl="0" algn="l">
              <a:lnSpc>
                <a:spcPct val="100000"/>
              </a:lnSpc>
              <a:spcBef>
                <a:spcPts val="0"/>
              </a:spcBef>
              <a:spcAft>
                <a:spcPts val="0"/>
              </a:spcAft>
              <a:buClr>
                <a:schemeClr val="dk1"/>
              </a:buClr>
              <a:buSzPts val="1400"/>
              <a:buFont typeface="Arial"/>
              <a:buNone/>
            </a:pPr>
            <a:r>
              <a:t/>
            </a:r>
            <a:endParaRPr/>
          </a:p>
        </p:txBody>
      </p:sp>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400"/>
              <a:buFont typeface="Arial"/>
              <a:buChar char="•"/>
            </a:pPr>
            <a:r>
              <a:rPr lang="en-US"/>
              <a:t>We assume theses N dimensional vectors to be normalized.</a:t>
            </a:r>
            <a:endParaRPr/>
          </a:p>
          <a:p>
            <a:pPr indent="-171450" lvl="0" marL="171450" marR="0" rtl="0" algn="l">
              <a:lnSpc>
                <a:spcPct val="100000"/>
              </a:lnSpc>
              <a:spcBef>
                <a:spcPts val="0"/>
              </a:spcBef>
              <a:spcAft>
                <a:spcPts val="0"/>
              </a:spcAft>
              <a:buClr>
                <a:schemeClr val="dk1"/>
              </a:buClr>
              <a:buSzPts val="1400"/>
              <a:buFont typeface="Arial"/>
              <a:buChar char="•"/>
            </a:pPr>
            <a:r>
              <a:rPr lang="en-US"/>
              <a:t>We represent them in a unit sphere. This is the embeddings space</a:t>
            </a:r>
            <a:endParaRPr/>
          </a:p>
          <a:p>
            <a:pPr indent="-171450" lvl="0" marL="171450" marR="0" rtl="0" algn="l">
              <a:lnSpc>
                <a:spcPct val="100000"/>
              </a:lnSpc>
              <a:spcBef>
                <a:spcPts val="0"/>
              </a:spcBef>
              <a:spcAft>
                <a:spcPts val="0"/>
              </a:spcAft>
              <a:buClr>
                <a:schemeClr val="dk1"/>
              </a:buClr>
              <a:buSzPts val="1400"/>
              <a:buFont typeface="Arial"/>
              <a:buChar char="•"/>
            </a:pPr>
            <a:r>
              <a:rPr lang="en-US"/>
              <a:t>We have the clean pair representation</a:t>
            </a:r>
            <a:endParaRPr/>
          </a:p>
          <a:p>
            <a:pPr indent="-171450" lvl="0" marL="171450" marR="0" rtl="0" algn="l">
              <a:lnSpc>
                <a:spcPct val="100000"/>
              </a:lnSpc>
              <a:spcBef>
                <a:spcPts val="0"/>
              </a:spcBef>
              <a:spcAft>
                <a:spcPts val="0"/>
              </a:spcAft>
              <a:buClr>
                <a:schemeClr val="dk1"/>
              </a:buClr>
              <a:buSzPts val="1400"/>
              <a:buFont typeface="Arial"/>
              <a:buChar char="•"/>
            </a:pPr>
            <a:r>
              <a:rPr lang="en-US"/>
              <a:t>Same representation when </a:t>
            </a:r>
            <a:r>
              <a:rPr b="1" lang="en-US"/>
              <a:t>attacking</a:t>
            </a:r>
            <a:r>
              <a:rPr lang="en-US"/>
              <a:t> the text</a:t>
            </a:r>
            <a:endParaRPr/>
          </a:p>
          <a:p>
            <a:pPr indent="-171450" lvl="0" marL="171450" marR="0" rtl="0" algn="l">
              <a:lnSpc>
                <a:spcPct val="100000"/>
              </a:lnSpc>
              <a:spcBef>
                <a:spcPts val="0"/>
              </a:spcBef>
              <a:spcAft>
                <a:spcPts val="0"/>
              </a:spcAft>
              <a:buClr>
                <a:schemeClr val="dk1"/>
              </a:buClr>
              <a:buSzPts val="1400"/>
              <a:buFont typeface="Arial"/>
              <a:buChar char="•"/>
            </a:pPr>
            <a:r>
              <a:rPr lang="en-US"/>
              <a:t>And same representation when </a:t>
            </a:r>
            <a:r>
              <a:rPr b="1" lang="en-US"/>
              <a:t>attacking</a:t>
            </a:r>
            <a:r>
              <a:rPr lang="en-US"/>
              <a:t> the image</a:t>
            </a:r>
            <a:endParaRPr/>
          </a:p>
          <a:p>
            <a:pPr indent="-171450" lvl="0" marL="171450" marR="0" rtl="0" algn="l">
              <a:lnSpc>
                <a:spcPct val="100000"/>
              </a:lnSpc>
              <a:spcBef>
                <a:spcPts val="0"/>
              </a:spcBef>
              <a:spcAft>
                <a:spcPts val="0"/>
              </a:spcAft>
              <a:buClr>
                <a:schemeClr val="dk1"/>
              </a:buClr>
              <a:buSzPts val="1400"/>
              <a:buFont typeface="Arial"/>
              <a:buChar char="•"/>
            </a:pPr>
            <a:r>
              <a:rPr lang="en-US"/>
              <a:t>And the </a:t>
            </a:r>
            <a:r>
              <a:rPr b="1" lang="en-US"/>
              <a:t>dissimilar</a:t>
            </a:r>
            <a:r>
              <a:rPr lang="en-US"/>
              <a:t> pair representation</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1" marL="628650" marR="0" rtl="0" algn="l">
              <a:lnSpc>
                <a:spcPct val="100000"/>
              </a:lnSpc>
              <a:spcBef>
                <a:spcPts val="0"/>
              </a:spcBef>
              <a:spcAft>
                <a:spcPts val="0"/>
              </a:spcAft>
              <a:buClr>
                <a:schemeClr val="dk1"/>
              </a:buClr>
              <a:buSzPts val="1400"/>
              <a:buFont typeface="Arial"/>
              <a:buChar char="•"/>
            </a:pPr>
            <a:r>
              <a:rPr lang="en-US"/>
              <a:t> Our aim is to pull together </a:t>
            </a:r>
            <a:r>
              <a:rPr b="1" lang="en-US"/>
              <a:t>the original pair and their attacked counterpart representation. </a:t>
            </a:r>
            <a:r>
              <a:rPr b="0" lang="en-US"/>
              <a:t>In parallel we </a:t>
            </a:r>
            <a:r>
              <a:rPr lang="en-US"/>
              <a:t>push apart the </a:t>
            </a:r>
            <a:r>
              <a:rPr b="1" lang="en-US"/>
              <a:t>the dissimilar pairs representation</a:t>
            </a:r>
            <a:endParaRPr/>
          </a:p>
          <a:p>
            <a:pPr indent="-171450" lvl="0" marL="171450" marR="0" rtl="0" algn="l">
              <a:lnSpc>
                <a:spcPct val="100000"/>
              </a:lnSpc>
              <a:spcBef>
                <a:spcPts val="0"/>
              </a:spcBef>
              <a:spcAft>
                <a:spcPts val="0"/>
              </a:spcAft>
              <a:buClr>
                <a:schemeClr val="dk1"/>
              </a:buClr>
              <a:buSzPts val="1400"/>
              <a:buFont typeface="Arial"/>
              <a:buChar char="•"/>
            </a:pPr>
            <a:r>
              <a:rPr b="0" lang="en-US"/>
              <a:t>We do so by minimizing the following loss.</a:t>
            </a:r>
            <a:endParaRPr/>
          </a:p>
          <a:p>
            <a:pPr indent="-171450" lvl="1" marL="628650" marR="0" rtl="0" algn="l">
              <a:lnSpc>
                <a:spcPct val="100000"/>
              </a:lnSpc>
              <a:spcBef>
                <a:spcPts val="0"/>
              </a:spcBef>
              <a:spcAft>
                <a:spcPts val="0"/>
              </a:spcAft>
              <a:buClr>
                <a:schemeClr val="dk1"/>
              </a:buClr>
              <a:buSzPts val="1400"/>
              <a:buFont typeface="Arial"/>
              <a:buChar char="•"/>
            </a:pPr>
            <a:r>
              <a:rPr b="0" lang="en-US"/>
              <a:t>This loss have two part : </a:t>
            </a:r>
            <a:r>
              <a:rPr b="1" lang="en-US"/>
              <a:t>first</a:t>
            </a:r>
            <a:r>
              <a:rPr b="0" lang="en-US"/>
              <a:t> We use the pair representation attacked on text </a:t>
            </a:r>
            <a:r>
              <a:rPr b="1" lang="en-US"/>
              <a:t>secondly</a:t>
            </a:r>
            <a:r>
              <a:rPr b="0" lang="en-US"/>
              <a:t> when attacked on the image</a:t>
            </a:r>
            <a:endParaRPr/>
          </a:p>
          <a:p>
            <a:pPr indent="-171450" lvl="1" marL="628650" marR="0" rtl="0" algn="l">
              <a:lnSpc>
                <a:spcPct val="100000"/>
              </a:lnSpc>
              <a:spcBef>
                <a:spcPts val="0"/>
              </a:spcBef>
              <a:spcAft>
                <a:spcPts val="0"/>
              </a:spcAft>
              <a:buClr>
                <a:schemeClr val="dk1"/>
              </a:buClr>
              <a:buSzPts val="1400"/>
              <a:buFont typeface="Arial"/>
              <a:buChar char="•"/>
            </a:pPr>
            <a:r>
              <a:rPr b="0" lang="en-US"/>
              <a:t>We want the green term : the distance between </a:t>
            </a:r>
            <a:r>
              <a:rPr b="1" lang="en-US"/>
              <a:t>the attacked and the original pair representation  to be as close as possible to 0</a:t>
            </a:r>
            <a:endParaRPr/>
          </a:p>
          <a:p>
            <a:pPr indent="-171450" lvl="1" marL="628650" marR="0" rtl="0" algn="l">
              <a:lnSpc>
                <a:spcPct val="100000"/>
              </a:lnSpc>
              <a:spcBef>
                <a:spcPts val="0"/>
              </a:spcBef>
              <a:spcAft>
                <a:spcPts val="0"/>
              </a:spcAft>
              <a:buClr>
                <a:schemeClr val="dk1"/>
              </a:buClr>
              <a:buSzPts val="1400"/>
              <a:buFont typeface="Arial"/>
              <a:buChar char="•"/>
            </a:pPr>
            <a:r>
              <a:rPr b="0" lang="en-US"/>
              <a:t>While we want the red term of the equation : the distance between the </a:t>
            </a:r>
            <a:r>
              <a:rPr b="1" lang="en-US"/>
              <a:t>attacked view of the original pair </a:t>
            </a:r>
            <a:r>
              <a:rPr b="0" lang="en-US"/>
              <a:t>and all the dissimilar pairs not attacked to be </a:t>
            </a:r>
            <a:r>
              <a:rPr b="1" lang="en-US"/>
              <a:t>as BIG as possible</a:t>
            </a:r>
            <a:endParaRPr/>
          </a:p>
          <a:p>
            <a:pPr indent="-82550" lvl="0" marL="171450" marR="0" rtl="0" algn="l">
              <a:lnSpc>
                <a:spcPct val="100000"/>
              </a:lnSpc>
              <a:spcBef>
                <a:spcPts val="0"/>
              </a:spcBef>
              <a:spcAft>
                <a:spcPts val="0"/>
              </a:spcAft>
              <a:buClr>
                <a:schemeClr val="dk1"/>
              </a:buClr>
              <a:buSzPts val="1400"/>
              <a:buFont typeface="Arial"/>
              <a:buNone/>
            </a:pPr>
            <a:r>
              <a:t/>
            </a:r>
            <a:endParaRPr b="0"/>
          </a:p>
          <a:p>
            <a:pPr indent="-171450" lvl="0" marL="171450" marR="0" rtl="0" algn="l">
              <a:lnSpc>
                <a:spcPct val="100000"/>
              </a:lnSpc>
              <a:spcBef>
                <a:spcPts val="0"/>
              </a:spcBef>
              <a:spcAft>
                <a:spcPts val="0"/>
              </a:spcAft>
              <a:buClr>
                <a:schemeClr val="dk1"/>
              </a:buClr>
              <a:buSzPts val="1400"/>
              <a:buFont typeface="Arial"/>
              <a:buChar char="•"/>
            </a:pPr>
            <a:r>
              <a:rPr b="0" lang="en-US"/>
              <a:t>We conjecture that applying robust optimization on the multimodal contrastive loss will build a pair representation that is more robust to perturbation ans synonymously more generalized</a:t>
            </a:r>
            <a:endParaRPr/>
          </a:p>
          <a:p>
            <a:pPr indent="-171450" lvl="0" marL="171450" marR="0" rtl="0" algn="l">
              <a:lnSpc>
                <a:spcPct val="100000"/>
              </a:lnSpc>
              <a:spcBef>
                <a:spcPts val="0"/>
              </a:spcBef>
              <a:spcAft>
                <a:spcPts val="0"/>
              </a:spcAft>
              <a:buClr>
                <a:schemeClr val="dk1"/>
              </a:buClr>
              <a:buSzPts val="1400"/>
              <a:buFont typeface="Arial"/>
              <a:buChar char="•"/>
            </a:pPr>
            <a:r>
              <a:rPr b="0" lang="en-US"/>
              <a:t>Additionally, we hypothesis that the image and text relation within a same pair gets improved thank to the contrastive process</a:t>
            </a:r>
            <a:endParaRPr/>
          </a:p>
          <a:p>
            <a:pPr indent="-82550" lvl="0" marL="171450" marR="0" rtl="0" algn="l">
              <a:lnSpc>
                <a:spcPct val="100000"/>
              </a:lnSpc>
              <a:spcBef>
                <a:spcPts val="0"/>
              </a:spcBef>
              <a:spcAft>
                <a:spcPts val="0"/>
              </a:spcAft>
              <a:buClr>
                <a:schemeClr val="dk1"/>
              </a:buClr>
              <a:buSzPts val="1400"/>
              <a:buFont typeface="Arial"/>
              <a:buNone/>
            </a:pPr>
            <a:r>
              <a:t/>
            </a:r>
            <a:endParaRPr b="0"/>
          </a:p>
          <a:p>
            <a:pPr indent="-82550" lvl="1" marL="628650" marR="0" rtl="0" algn="l">
              <a:lnSpc>
                <a:spcPct val="100000"/>
              </a:lnSpc>
              <a:spcBef>
                <a:spcPts val="0"/>
              </a:spcBef>
              <a:spcAft>
                <a:spcPts val="0"/>
              </a:spcAft>
              <a:buClr>
                <a:schemeClr val="dk1"/>
              </a:buClr>
              <a:buSzPts val="1400"/>
              <a:buFont typeface="Arial"/>
              <a:buNone/>
            </a:pPr>
            <a:r>
              <a:t/>
            </a:r>
            <a:endParaRPr b="1"/>
          </a:p>
          <a:p>
            <a:pPr indent="-82550" lvl="1" marL="628650" marR="0" rtl="0" algn="l">
              <a:lnSpc>
                <a:spcPct val="100000"/>
              </a:lnSpc>
              <a:spcBef>
                <a:spcPts val="0"/>
              </a:spcBef>
              <a:spcAft>
                <a:spcPts val="0"/>
              </a:spcAft>
              <a:buClr>
                <a:schemeClr val="dk1"/>
              </a:buClr>
              <a:buSzPts val="1400"/>
              <a:buFont typeface="Arial"/>
              <a:buNone/>
            </a:pPr>
            <a:r>
              <a:t/>
            </a:r>
            <a:endParaRPr/>
          </a:p>
          <a:p>
            <a:pPr indent="-82550" lvl="1" marL="628650" marR="0" rtl="0" algn="l">
              <a:lnSpc>
                <a:spcPct val="100000"/>
              </a:lnSpc>
              <a:spcBef>
                <a:spcPts val="0"/>
              </a:spcBef>
              <a:spcAft>
                <a:spcPts val="0"/>
              </a:spcAft>
              <a:buClr>
                <a:schemeClr val="dk1"/>
              </a:buClr>
              <a:buSzPts val="1400"/>
              <a:buFont typeface="Arial"/>
              <a:buNone/>
            </a:pPr>
            <a:r>
              <a:t/>
            </a:r>
            <a:endParaRPr/>
          </a:p>
          <a:p>
            <a:pPr indent="-82550" lvl="1" marL="628650" marR="0" rtl="0" algn="l">
              <a:lnSpc>
                <a:spcPct val="100000"/>
              </a:lnSpc>
              <a:spcBef>
                <a:spcPts val="0"/>
              </a:spcBef>
              <a:spcAft>
                <a:spcPts val="0"/>
              </a:spcAft>
              <a:buClr>
                <a:schemeClr val="dk1"/>
              </a:buClr>
              <a:buSzPts val="1400"/>
              <a:buFont typeface="Arial"/>
              <a:buNone/>
            </a:pPr>
            <a:r>
              <a:t/>
            </a:r>
            <a:endParaRPr/>
          </a:p>
          <a:p>
            <a:pPr indent="-82550" lvl="0" marL="171450" marR="0" rtl="0" algn="l">
              <a:lnSpc>
                <a:spcPct val="100000"/>
              </a:lnSpc>
              <a:spcBef>
                <a:spcPts val="0"/>
              </a:spcBef>
              <a:spcAft>
                <a:spcPts val="0"/>
              </a:spcAft>
              <a:buClr>
                <a:schemeClr val="dk1"/>
              </a:buClr>
              <a:buSzPts val="1400"/>
              <a:buFont typeface="Arial"/>
              <a:buNone/>
            </a:pPr>
            <a:r>
              <a:t/>
            </a:r>
            <a:endParaRPr/>
          </a:p>
        </p:txBody>
      </p:sp>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b="0" lang="en-US"/>
              <a:t>our novel contrastive task is deployable on any contrastive frameworks.</a:t>
            </a:r>
            <a:endParaRPr/>
          </a:p>
          <a:p>
            <a:pPr indent="-171450" lvl="0" marL="171450" marR="0" rtl="0" algn="l">
              <a:lnSpc>
                <a:spcPct val="100000"/>
              </a:lnSpc>
              <a:spcBef>
                <a:spcPts val="0"/>
              </a:spcBef>
              <a:spcAft>
                <a:spcPts val="0"/>
              </a:spcAft>
              <a:buClr>
                <a:schemeClr val="dk1"/>
              </a:buClr>
              <a:buSzPts val="1400"/>
              <a:buFont typeface="Arial"/>
              <a:buChar char="•"/>
            </a:pPr>
            <a:r>
              <a:rPr b="0" lang="en-US"/>
              <a:t>We select two : MoCo and BarlowTwins</a:t>
            </a:r>
            <a:endParaRPr b="0"/>
          </a:p>
          <a:p>
            <a:pPr indent="-82550" lvl="0" marL="171450" marR="0" rtl="0" algn="l">
              <a:lnSpc>
                <a:spcPct val="100000"/>
              </a:lnSpc>
              <a:spcBef>
                <a:spcPts val="0"/>
              </a:spcBef>
              <a:spcAft>
                <a:spcPts val="0"/>
              </a:spcAft>
              <a:buClr>
                <a:schemeClr val="dk1"/>
              </a:buClr>
              <a:buSzPts val="1400"/>
              <a:buFont typeface="Arial"/>
              <a:buNone/>
            </a:pPr>
            <a:r>
              <a:t/>
            </a:r>
            <a:endParaRPr b="0"/>
          </a:p>
          <a:p>
            <a:pPr indent="-171450" lvl="0" marL="171450" marR="0" rtl="0" algn="l">
              <a:lnSpc>
                <a:spcPct val="100000"/>
              </a:lnSpc>
              <a:spcBef>
                <a:spcPts val="0"/>
              </a:spcBef>
              <a:spcAft>
                <a:spcPts val="0"/>
              </a:spcAft>
              <a:buClr>
                <a:schemeClr val="dk1"/>
              </a:buClr>
              <a:buSzPts val="1400"/>
              <a:buFont typeface="Arial"/>
              <a:buChar char="•"/>
            </a:pPr>
            <a:r>
              <a:rPr b="0" lang="en-US"/>
              <a:t>This is the standard contrastive loss thah we have seen so far</a:t>
            </a:r>
            <a:endParaRPr/>
          </a:p>
          <a:p>
            <a:pPr indent="-171450" lvl="0" marL="171450" marR="0" rtl="0" algn="l">
              <a:lnSpc>
                <a:spcPct val="100000"/>
              </a:lnSpc>
              <a:spcBef>
                <a:spcPts val="0"/>
              </a:spcBef>
              <a:spcAft>
                <a:spcPts val="0"/>
              </a:spcAft>
              <a:buClr>
                <a:schemeClr val="dk1"/>
              </a:buClr>
              <a:buSzPts val="1400"/>
              <a:buFont typeface="Arial"/>
              <a:buChar char="•"/>
            </a:pPr>
            <a:r>
              <a:rPr lang="en-US"/>
              <a:t>Such loss benefits from large number of dissimilar sample from a same batch</a:t>
            </a:r>
            <a:endParaRPr/>
          </a:p>
          <a:p>
            <a:pPr indent="-171450" lvl="0" marL="171450" marR="0" rtl="0" algn="l">
              <a:lnSpc>
                <a:spcPct val="100000"/>
              </a:lnSpc>
              <a:spcBef>
                <a:spcPts val="0"/>
              </a:spcBef>
              <a:spcAft>
                <a:spcPts val="0"/>
              </a:spcAft>
              <a:buClr>
                <a:schemeClr val="dk1"/>
              </a:buClr>
              <a:buSzPts val="1400"/>
              <a:buFont typeface="Arial"/>
              <a:buChar char="•"/>
            </a:pPr>
            <a:r>
              <a:rPr lang="en-US"/>
              <a:t>However very large batch have a prohibitive computation</a:t>
            </a:r>
            <a:endParaRPr/>
          </a:p>
          <a:p>
            <a:pPr indent="-171450" lvl="0" marL="171450" marR="0" rtl="0" algn="l">
              <a:lnSpc>
                <a:spcPct val="100000"/>
              </a:lnSpc>
              <a:spcBef>
                <a:spcPts val="0"/>
              </a:spcBef>
              <a:spcAft>
                <a:spcPts val="0"/>
              </a:spcAft>
              <a:buClr>
                <a:schemeClr val="dk1"/>
              </a:buClr>
              <a:buSzPts val="1400"/>
              <a:buFont typeface="Arial"/>
              <a:buChar char="•"/>
            </a:pPr>
            <a:r>
              <a:rPr lang="en-US"/>
              <a:t>The solution in moco is to keep in memory previous batches projections</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Let’s clarify Moco has two branches</a:t>
            </a:r>
            <a:endParaRPr/>
          </a:p>
          <a:p>
            <a:pPr indent="-171450" lvl="1" marL="628650" marR="0" rtl="0" algn="l">
              <a:lnSpc>
                <a:spcPct val="100000"/>
              </a:lnSpc>
              <a:spcBef>
                <a:spcPts val="0"/>
              </a:spcBef>
              <a:spcAft>
                <a:spcPts val="0"/>
              </a:spcAft>
              <a:buClr>
                <a:schemeClr val="dk1"/>
              </a:buClr>
              <a:buSzPts val="1400"/>
              <a:buFont typeface="Arial"/>
              <a:buChar char="•"/>
            </a:pPr>
            <a:r>
              <a:rPr lang="en-US"/>
              <a:t>Each branches takes an </a:t>
            </a:r>
            <a:r>
              <a:rPr b="1" lang="en-US"/>
              <a:t>augmented view </a:t>
            </a:r>
            <a:r>
              <a:rPr lang="en-US"/>
              <a:t>of the original batch</a:t>
            </a:r>
            <a:endParaRPr/>
          </a:p>
          <a:p>
            <a:pPr indent="-171450" lvl="1" marL="628650" marR="0" rtl="0" algn="l">
              <a:lnSpc>
                <a:spcPct val="100000"/>
              </a:lnSpc>
              <a:spcBef>
                <a:spcPts val="0"/>
              </a:spcBef>
              <a:spcAft>
                <a:spcPts val="0"/>
              </a:spcAft>
              <a:buClr>
                <a:schemeClr val="dk1"/>
              </a:buClr>
              <a:buSzPts val="1400"/>
              <a:buFont typeface="Arial"/>
              <a:buChar char="•"/>
            </a:pPr>
            <a:r>
              <a:rPr lang="en-US"/>
              <a:t>It compute the representation of each </a:t>
            </a:r>
            <a:r>
              <a:rPr b="1" lang="en-US"/>
              <a:t>augmented batch</a:t>
            </a:r>
            <a:endParaRPr/>
          </a:p>
          <a:p>
            <a:pPr indent="-171450" lvl="1" marL="628650" marR="0" rtl="0" algn="l">
              <a:lnSpc>
                <a:spcPct val="100000"/>
              </a:lnSpc>
              <a:spcBef>
                <a:spcPts val="0"/>
              </a:spcBef>
              <a:spcAft>
                <a:spcPts val="0"/>
              </a:spcAft>
              <a:buClr>
                <a:schemeClr val="dk1"/>
              </a:buClr>
              <a:buSzPts val="1400"/>
              <a:buFont typeface="Arial"/>
              <a:buChar char="•"/>
            </a:pPr>
            <a:r>
              <a:rPr lang="en-US"/>
              <a:t>Then it </a:t>
            </a:r>
            <a:r>
              <a:rPr b="1" lang="en-US"/>
              <a:t>project</a:t>
            </a:r>
            <a:r>
              <a:rPr lang="en-US"/>
              <a:t> the representation : </a:t>
            </a:r>
            <a:r>
              <a:rPr b="1" lang="en-US"/>
              <a:t>it end up with embeddings </a:t>
            </a:r>
            <a:endParaRPr/>
          </a:p>
          <a:p>
            <a:pPr indent="-171450" lvl="1" marL="628650" marR="0" rtl="0" algn="l">
              <a:lnSpc>
                <a:spcPct val="100000"/>
              </a:lnSpc>
              <a:spcBef>
                <a:spcPts val="0"/>
              </a:spcBef>
              <a:spcAft>
                <a:spcPts val="0"/>
              </a:spcAft>
              <a:buClr>
                <a:schemeClr val="dk1"/>
              </a:buClr>
              <a:buSzPts val="1400"/>
              <a:buFont typeface="Arial"/>
              <a:buChar char="•"/>
            </a:pPr>
            <a:r>
              <a:rPr lang="en-US"/>
              <a:t>We save in memory the bottom batch of embeddings</a:t>
            </a:r>
            <a:endParaRPr/>
          </a:p>
          <a:p>
            <a:pPr indent="-171450" lvl="1" marL="628650" marR="0" rtl="0" algn="l">
              <a:lnSpc>
                <a:spcPct val="100000"/>
              </a:lnSpc>
              <a:spcBef>
                <a:spcPts val="0"/>
              </a:spcBef>
              <a:spcAft>
                <a:spcPts val="0"/>
              </a:spcAft>
              <a:buClr>
                <a:schemeClr val="dk1"/>
              </a:buClr>
              <a:buSzPts val="1400"/>
              <a:buFont typeface="Arial"/>
              <a:buChar char="•"/>
            </a:pPr>
            <a:r>
              <a:rPr lang="en-US"/>
              <a:t>And we Computing the loss</a:t>
            </a:r>
            <a:endParaRPr/>
          </a:p>
          <a:p>
            <a:pPr indent="-171450" lvl="0" marL="171450" marR="0" rtl="0" algn="l">
              <a:lnSpc>
                <a:spcPct val="100000"/>
              </a:lnSpc>
              <a:spcBef>
                <a:spcPts val="0"/>
              </a:spcBef>
              <a:spcAft>
                <a:spcPts val="0"/>
              </a:spcAft>
              <a:buClr>
                <a:schemeClr val="dk1"/>
              </a:buClr>
              <a:buSzPts val="1400"/>
              <a:buFont typeface="Arial"/>
              <a:buChar char="•"/>
            </a:pPr>
            <a:r>
              <a:rPr lang="en-US"/>
              <a:t>In backward pass</a:t>
            </a:r>
            <a:endParaRPr/>
          </a:p>
          <a:p>
            <a:pPr indent="-171450" lvl="1" marL="628650" marR="0" rtl="0" algn="l">
              <a:lnSpc>
                <a:spcPct val="100000"/>
              </a:lnSpc>
              <a:spcBef>
                <a:spcPts val="0"/>
              </a:spcBef>
              <a:spcAft>
                <a:spcPts val="0"/>
              </a:spcAft>
              <a:buClr>
                <a:schemeClr val="dk1"/>
              </a:buClr>
              <a:buSzPts val="1400"/>
              <a:buFont typeface="Arial"/>
              <a:buChar char="•"/>
            </a:pPr>
            <a:r>
              <a:rPr lang="en-US"/>
              <a:t>Updating top branch by </a:t>
            </a:r>
            <a:r>
              <a:rPr b="1" lang="en-US"/>
              <a:t>backpropagation</a:t>
            </a:r>
            <a:endParaRPr/>
          </a:p>
          <a:p>
            <a:pPr indent="-171450" lvl="1" marL="628650" marR="0" rtl="0" algn="l">
              <a:lnSpc>
                <a:spcPct val="100000"/>
              </a:lnSpc>
              <a:spcBef>
                <a:spcPts val="0"/>
              </a:spcBef>
              <a:spcAft>
                <a:spcPts val="0"/>
              </a:spcAft>
              <a:buClr>
                <a:schemeClr val="dk1"/>
              </a:buClr>
              <a:buSzPts val="1400"/>
              <a:buFont typeface="Arial"/>
              <a:buChar char="•"/>
            </a:pPr>
            <a:r>
              <a:rPr lang="en-US"/>
              <a:t>Updating bottom branch by momentum on the top branch </a:t>
            </a:r>
            <a:r>
              <a:rPr b="1" lang="en-US"/>
              <a:t>weights</a:t>
            </a:r>
            <a:endParaRPr/>
          </a:p>
          <a:p>
            <a:pPr indent="-171450" lvl="0" marL="171450" marR="0" rtl="0" algn="l">
              <a:lnSpc>
                <a:spcPct val="100000"/>
              </a:lnSpc>
              <a:spcBef>
                <a:spcPts val="0"/>
              </a:spcBef>
              <a:spcAft>
                <a:spcPts val="0"/>
              </a:spcAft>
              <a:buClr>
                <a:schemeClr val="dk1"/>
              </a:buClr>
              <a:buSzPts val="1400"/>
              <a:buFont typeface="Arial"/>
              <a:buChar char="•"/>
            </a:pPr>
            <a:r>
              <a:rPr lang="en-US"/>
              <a:t>The momentum update let us use a very large number of dissimilar pairs while being not heavy in computation.</a:t>
            </a:r>
            <a:endParaRPr/>
          </a:p>
          <a:p>
            <a:pPr indent="-171450" lvl="0" marL="171450" marR="0" rtl="0" algn="l">
              <a:lnSpc>
                <a:spcPct val="100000"/>
              </a:lnSpc>
              <a:spcBef>
                <a:spcPts val="0"/>
              </a:spcBef>
              <a:spcAft>
                <a:spcPts val="0"/>
              </a:spcAft>
              <a:buClr>
                <a:schemeClr val="dk1"/>
              </a:buClr>
              <a:buSzPts val="1400"/>
              <a:buFont typeface="Arial"/>
              <a:buChar char="•"/>
            </a:pPr>
            <a:r>
              <a:rPr lang="en-US"/>
              <a:t> Indeed, there is </a:t>
            </a:r>
            <a:r>
              <a:rPr b="1" lang="en-US"/>
              <a:t>no backpropagation </a:t>
            </a:r>
            <a:r>
              <a:rPr lang="en-US"/>
              <a:t>on the </a:t>
            </a:r>
            <a:r>
              <a:rPr b="1" lang="en-US"/>
              <a:t>huge memory queue</a:t>
            </a:r>
            <a:br>
              <a:rPr b="1" lang="en-US"/>
            </a:br>
            <a:r>
              <a:rPr lang="en-US"/>
              <a:t> </a:t>
            </a:r>
            <a:endParaRPr/>
          </a:p>
        </p:txBody>
      </p:sp>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Arial"/>
              <a:buNone/>
            </a:pPr>
            <a:r>
              <a:rPr lang="en-US"/>
              <a:t>The second contrastive framework we leverage is BarlowTwins</a:t>
            </a:r>
            <a:endParaRPr/>
          </a:p>
          <a:p>
            <a:pPr indent="-171450" lvl="0" marL="171450" marR="0" rtl="0" algn="l">
              <a:lnSpc>
                <a:spcPct val="100000"/>
              </a:lnSpc>
              <a:spcBef>
                <a:spcPts val="0"/>
              </a:spcBef>
              <a:spcAft>
                <a:spcPts val="0"/>
              </a:spcAft>
              <a:buClr>
                <a:schemeClr val="dk1"/>
              </a:buClr>
              <a:buSzPts val="1400"/>
              <a:buFont typeface="Arial"/>
              <a:buChar char="•"/>
            </a:pPr>
            <a:r>
              <a:rPr lang="en-US"/>
              <a:t>In our MoCo loss </a:t>
            </a:r>
            <a:r>
              <a:rPr b="1" lang="en-US"/>
              <a:t>presented</a:t>
            </a:r>
            <a:r>
              <a:rPr lang="en-US"/>
              <a:t> : It required dissimilar pairs</a:t>
            </a:r>
            <a:endParaRPr/>
          </a:p>
          <a:p>
            <a:pPr indent="-171450" lvl="0" marL="171450" marR="0" rtl="0" algn="l">
              <a:lnSpc>
                <a:spcPct val="100000"/>
              </a:lnSpc>
              <a:spcBef>
                <a:spcPts val="0"/>
              </a:spcBef>
              <a:spcAft>
                <a:spcPts val="0"/>
              </a:spcAft>
              <a:buClr>
                <a:schemeClr val="dk1"/>
              </a:buClr>
              <a:buSzPts val="1400"/>
              <a:buFont typeface="Arial"/>
              <a:buChar char="•"/>
            </a:pPr>
            <a:r>
              <a:rPr lang="en-US"/>
              <a:t>BarlowTwins has introduces a loss </a:t>
            </a:r>
            <a:r>
              <a:rPr b="1" lang="en-US"/>
              <a:t>that</a:t>
            </a:r>
            <a:r>
              <a:rPr lang="en-US"/>
              <a:t> does not</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We start with the The same structure than moco</a:t>
            </a:r>
            <a:endParaRPr/>
          </a:p>
          <a:p>
            <a:pPr indent="-171450" lvl="0" marL="171450" marR="0" rtl="0" algn="l">
              <a:lnSpc>
                <a:spcPct val="100000"/>
              </a:lnSpc>
              <a:spcBef>
                <a:spcPts val="0"/>
              </a:spcBef>
              <a:spcAft>
                <a:spcPts val="0"/>
              </a:spcAft>
              <a:buClr>
                <a:schemeClr val="dk1"/>
              </a:buClr>
              <a:buSzPts val="1400"/>
              <a:buFont typeface="Arial"/>
              <a:buChar char="•"/>
            </a:pPr>
            <a:r>
              <a:rPr lang="en-US"/>
              <a:t>However, now the two </a:t>
            </a:r>
            <a:r>
              <a:rPr b="1" lang="en-US"/>
              <a:t>branches share the same weights</a:t>
            </a:r>
            <a:endParaRPr/>
          </a:p>
          <a:p>
            <a:pPr indent="-171450" lvl="0" marL="171450" marR="0" rtl="0" algn="l">
              <a:lnSpc>
                <a:spcPct val="100000"/>
              </a:lnSpc>
              <a:spcBef>
                <a:spcPts val="0"/>
              </a:spcBef>
              <a:spcAft>
                <a:spcPts val="0"/>
              </a:spcAft>
              <a:buClr>
                <a:schemeClr val="dk1"/>
              </a:buClr>
              <a:buSzPts val="1400"/>
              <a:buFont typeface="Arial"/>
              <a:buChar char="•"/>
            </a:pPr>
            <a:r>
              <a:rPr b="1" lang="en-US"/>
              <a:t>As before each branch have an augmented view of a same batch</a:t>
            </a:r>
            <a:endParaRPr/>
          </a:p>
          <a:p>
            <a:pPr indent="-171450" lvl="0" marL="171450" marR="0" rtl="0" algn="l">
              <a:lnSpc>
                <a:spcPct val="100000"/>
              </a:lnSpc>
              <a:spcBef>
                <a:spcPts val="0"/>
              </a:spcBef>
              <a:spcAft>
                <a:spcPts val="0"/>
              </a:spcAft>
              <a:buClr>
                <a:schemeClr val="dk1"/>
              </a:buClr>
              <a:buSzPts val="1400"/>
              <a:buFont typeface="Arial"/>
              <a:buChar char="•"/>
            </a:pPr>
            <a:r>
              <a:rPr b="1" lang="en-US"/>
              <a:t>Then we compute </a:t>
            </a:r>
            <a:r>
              <a:rPr lang="en-US"/>
              <a:t>A cross-correlation matrix between output embedding.</a:t>
            </a:r>
            <a:endParaRPr/>
          </a:p>
          <a:p>
            <a:pPr indent="-171450" lvl="0" marL="171450" marR="0" rtl="0" algn="l">
              <a:lnSpc>
                <a:spcPct val="100000"/>
              </a:lnSpc>
              <a:spcBef>
                <a:spcPts val="0"/>
              </a:spcBef>
              <a:spcAft>
                <a:spcPts val="0"/>
              </a:spcAft>
              <a:buClr>
                <a:schemeClr val="dk1"/>
              </a:buClr>
              <a:buSzPts val="1400"/>
              <a:buFont typeface="Arial"/>
              <a:buChar char="•"/>
            </a:pPr>
            <a:r>
              <a:rPr lang="en-US"/>
              <a:t>An Element of the matrix is computed by doing the correlation between a vector of </a:t>
            </a:r>
            <a:r>
              <a:rPr b="1" lang="en-US"/>
              <a:t>index I</a:t>
            </a:r>
            <a:r>
              <a:rPr lang="en-US"/>
              <a:t> and </a:t>
            </a:r>
            <a:r>
              <a:rPr b="1" lang="en-US"/>
              <a:t>index J</a:t>
            </a:r>
            <a:endParaRPr/>
          </a:p>
          <a:p>
            <a:pPr indent="-171450" lvl="0" marL="171450" marR="0" rtl="0" algn="l">
              <a:lnSpc>
                <a:spcPct val="100000"/>
              </a:lnSpc>
              <a:spcBef>
                <a:spcPts val="0"/>
              </a:spcBef>
              <a:spcAft>
                <a:spcPts val="0"/>
              </a:spcAft>
              <a:buClr>
                <a:schemeClr val="dk1"/>
              </a:buClr>
              <a:buSzPts val="1400"/>
              <a:buFont typeface="Arial"/>
              <a:buChar char="•"/>
            </a:pPr>
            <a:r>
              <a:rPr lang="en-US"/>
              <a:t>And the loss aim at making this cross-correlation matrix closer to the identity matrix</a:t>
            </a:r>
            <a:endParaRPr/>
          </a:p>
          <a:p>
            <a:pPr indent="-171450" lvl="0" marL="171450" marR="0" rtl="0" algn="l">
              <a:lnSpc>
                <a:spcPct val="100000"/>
              </a:lnSpc>
              <a:spcBef>
                <a:spcPts val="0"/>
              </a:spcBef>
              <a:spcAft>
                <a:spcPts val="0"/>
              </a:spcAft>
              <a:buClr>
                <a:schemeClr val="dk1"/>
              </a:buClr>
              <a:buSzPts val="1400"/>
              <a:buFont typeface="Arial"/>
              <a:buChar char="•"/>
            </a:pPr>
            <a:r>
              <a:rPr lang="en-US"/>
              <a:t>The first term of the loss is the </a:t>
            </a:r>
            <a:r>
              <a:rPr b="1" lang="en-US"/>
              <a:t>diagonal element, </a:t>
            </a:r>
            <a:r>
              <a:rPr lang="en-US"/>
              <a:t>and we want their correlation to be </a:t>
            </a:r>
            <a:r>
              <a:rPr b="1" lang="en-US"/>
              <a:t>as close to one as possible </a:t>
            </a:r>
            <a:r>
              <a:rPr lang="en-US"/>
              <a:t>while we want the rest of the matrix to be in correlated : egal to zero</a:t>
            </a:r>
            <a:endParaRPr/>
          </a:p>
          <a:p>
            <a:pPr indent="-171450" lvl="0" marL="171450" marR="0" rtl="0" algn="l">
              <a:lnSpc>
                <a:spcPct val="100000"/>
              </a:lnSpc>
              <a:spcBef>
                <a:spcPts val="0"/>
              </a:spcBef>
              <a:spcAft>
                <a:spcPts val="0"/>
              </a:spcAft>
              <a:buClr>
                <a:schemeClr val="dk1"/>
              </a:buClr>
              <a:buSzPts val="1400"/>
              <a:buFont typeface="Arial"/>
              <a:buChar char="•"/>
            </a:pPr>
            <a:r>
              <a:rPr lang="en-US"/>
              <a:t>The first term make the model </a:t>
            </a:r>
            <a:r>
              <a:rPr b="1" lang="en-US"/>
              <a:t>invariant</a:t>
            </a:r>
            <a:r>
              <a:rPr lang="en-US"/>
              <a:t> to transformation the second avoid </a:t>
            </a:r>
            <a:r>
              <a:rPr b="1" lang="en-US"/>
              <a:t>redundancy</a:t>
            </a:r>
            <a:endParaRPr/>
          </a:p>
          <a:p>
            <a:pPr indent="-171450" lvl="0" marL="171450" marR="0" rtl="0" algn="l">
              <a:lnSpc>
                <a:spcPct val="100000"/>
              </a:lnSpc>
              <a:spcBef>
                <a:spcPts val="0"/>
              </a:spcBef>
              <a:spcAft>
                <a:spcPts val="0"/>
              </a:spcAft>
              <a:buClr>
                <a:schemeClr val="dk1"/>
              </a:buClr>
              <a:buSzPts val="1400"/>
              <a:buFont typeface="Arial"/>
              <a:buChar char="•"/>
            </a:pPr>
            <a:r>
              <a:rPr lang="en-US"/>
              <a:t>Then we compute the backpropagations on both branches</a:t>
            </a:r>
            <a:endParaRPr/>
          </a:p>
          <a:p>
            <a:pPr indent="0" lvl="0" marL="0" marR="0" rtl="0" algn="l">
              <a:lnSpc>
                <a:spcPct val="100000"/>
              </a:lnSpc>
              <a:spcBef>
                <a:spcPts val="0"/>
              </a:spcBef>
              <a:spcAft>
                <a:spcPts val="0"/>
              </a:spcAft>
              <a:buClr>
                <a:schemeClr val="dk1"/>
              </a:buClr>
              <a:buSzPts val="1400"/>
              <a:buFont typeface="Arial"/>
              <a:buNone/>
            </a:pPr>
            <a:br>
              <a:rPr lang="en-US"/>
            </a:br>
            <a:r>
              <a:rPr lang="en-US"/>
              <a:t> </a:t>
            </a:r>
            <a:endParaRPr/>
          </a:p>
        </p:txBody>
      </p:sp>
      <p:sp>
        <p:nvSpPr>
          <p:cNvPr id="235" name="Google Shape;2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br>
              <a:rPr lang="en-US"/>
            </a:br>
            <a:r>
              <a:rPr lang="en-US"/>
              <a:t> Now we select our multimodal encoder. And wfor that we defined our need :</a:t>
            </a:r>
            <a:endParaRPr/>
          </a:p>
          <a:p>
            <a:pPr indent="-171450" lvl="0" marL="171450" marR="0" rtl="0" algn="l">
              <a:lnSpc>
                <a:spcPct val="100000"/>
              </a:lnSpc>
              <a:spcBef>
                <a:spcPts val="0"/>
              </a:spcBef>
              <a:spcAft>
                <a:spcPts val="0"/>
              </a:spcAft>
              <a:buClr>
                <a:schemeClr val="dk1"/>
              </a:buClr>
              <a:buSzPts val="1400"/>
              <a:buFont typeface="Arial"/>
              <a:buChar char="•"/>
            </a:pPr>
            <a:r>
              <a:rPr lang="en-US"/>
              <a:t>Our need is a multimodal with fast computation</a:t>
            </a:r>
            <a:endParaRPr/>
          </a:p>
          <a:p>
            <a:pPr indent="-171450" lvl="0" marL="171450" marR="0" rtl="0" algn="l">
              <a:lnSpc>
                <a:spcPct val="100000"/>
              </a:lnSpc>
              <a:spcBef>
                <a:spcPts val="0"/>
              </a:spcBef>
              <a:spcAft>
                <a:spcPts val="0"/>
              </a:spcAft>
              <a:buClr>
                <a:schemeClr val="dk1"/>
              </a:buClr>
              <a:buSzPts val="1400"/>
              <a:buFont typeface="Arial"/>
              <a:buChar char="•"/>
            </a:pPr>
            <a:r>
              <a:rPr lang="en-US"/>
              <a:t>However most Vision &amp; language model use heavy image features extractor</a:t>
            </a:r>
            <a:endParaRPr/>
          </a:p>
          <a:p>
            <a:pPr indent="-171450" lvl="0" marL="171450" marR="0" rtl="0" algn="l">
              <a:lnSpc>
                <a:spcPct val="100000"/>
              </a:lnSpc>
              <a:spcBef>
                <a:spcPts val="0"/>
              </a:spcBef>
              <a:spcAft>
                <a:spcPts val="0"/>
              </a:spcAft>
              <a:buClr>
                <a:schemeClr val="dk1"/>
              </a:buClr>
              <a:buSzPts val="1400"/>
              <a:buFont typeface="Arial"/>
              <a:buChar char="•"/>
            </a:pPr>
            <a:r>
              <a:rPr lang="en-US"/>
              <a:t>VilT not,  it uses vision transformer</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Let’s see:</a:t>
            </a:r>
            <a:endParaRPr/>
          </a:p>
          <a:p>
            <a:pPr indent="-82550" lvl="0" marL="171450" marR="0" rtl="0" algn="l">
              <a:lnSpc>
                <a:spcPct val="100000"/>
              </a:lnSpc>
              <a:spcBef>
                <a:spcPts val="0"/>
              </a:spcBef>
              <a:spcAft>
                <a:spcPts val="0"/>
              </a:spcAft>
              <a:buClr>
                <a:schemeClr val="dk1"/>
              </a:buClr>
              <a:buSzPts val="1400"/>
              <a:buFont typeface="Arial"/>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We have an image-text pair</a:t>
            </a:r>
            <a:endParaRPr/>
          </a:p>
          <a:p>
            <a:pPr indent="-171450" lvl="1" marL="628650" marR="0" rtl="0" algn="l">
              <a:lnSpc>
                <a:spcPct val="100000"/>
              </a:lnSpc>
              <a:spcBef>
                <a:spcPts val="0"/>
              </a:spcBef>
              <a:spcAft>
                <a:spcPts val="0"/>
              </a:spcAft>
              <a:buClr>
                <a:schemeClr val="dk1"/>
              </a:buClr>
              <a:buSzPts val="1400"/>
              <a:buFont typeface="Arial"/>
              <a:buChar char="•"/>
            </a:pPr>
            <a:r>
              <a:rPr lang="en-US"/>
              <a:t>We devided the image into patches or token</a:t>
            </a:r>
            <a:endParaRPr/>
          </a:p>
          <a:p>
            <a:pPr indent="-171450" lvl="1" marL="628650" marR="0" rtl="0" algn="l">
              <a:lnSpc>
                <a:spcPct val="100000"/>
              </a:lnSpc>
              <a:spcBef>
                <a:spcPts val="0"/>
              </a:spcBef>
              <a:spcAft>
                <a:spcPts val="0"/>
              </a:spcAft>
              <a:buClr>
                <a:schemeClr val="dk1"/>
              </a:buClr>
              <a:buSzPts val="1400"/>
              <a:buFont typeface="Arial"/>
              <a:buChar char="•"/>
            </a:pPr>
            <a:r>
              <a:rPr lang="en-US"/>
              <a:t>We compute compute the embedding for each token with </a:t>
            </a:r>
            <a:r>
              <a:rPr b="1" lang="en-US"/>
              <a:t>a Linear projector </a:t>
            </a:r>
            <a:r>
              <a:rPr lang="en-US"/>
              <a:t>and concatenate with their relative position</a:t>
            </a:r>
            <a:endParaRPr/>
          </a:p>
          <a:p>
            <a:pPr indent="-171450" lvl="1" marL="628650" marR="0" rtl="0" algn="l">
              <a:lnSpc>
                <a:spcPct val="100000"/>
              </a:lnSpc>
              <a:spcBef>
                <a:spcPts val="0"/>
              </a:spcBef>
              <a:spcAft>
                <a:spcPts val="0"/>
              </a:spcAft>
              <a:buClr>
                <a:schemeClr val="dk1"/>
              </a:buClr>
              <a:buSzPts val="1400"/>
              <a:buFont typeface="Arial"/>
              <a:buChar char="•"/>
            </a:pPr>
            <a:r>
              <a:rPr lang="en-US"/>
              <a:t>We add two special token</a:t>
            </a:r>
            <a:endParaRPr/>
          </a:p>
          <a:p>
            <a:pPr indent="-171450" lvl="1" marL="628650" marR="0" rtl="0" algn="l">
              <a:lnSpc>
                <a:spcPct val="100000"/>
              </a:lnSpc>
              <a:spcBef>
                <a:spcPts val="0"/>
              </a:spcBef>
              <a:spcAft>
                <a:spcPts val="0"/>
              </a:spcAft>
              <a:buClr>
                <a:schemeClr val="dk1"/>
              </a:buClr>
              <a:buSzPts val="1400"/>
              <a:buFont typeface="Arial"/>
              <a:buChar char="•"/>
            </a:pPr>
            <a:r>
              <a:rPr lang="en-US"/>
              <a:t>The left one is the class token of the pairs</a:t>
            </a:r>
            <a:endParaRPr/>
          </a:p>
          <a:p>
            <a:pPr indent="-171450" lvl="1" marL="628650" marR="0" rtl="0" algn="l">
              <a:lnSpc>
                <a:spcPct val="100000"/>
              </a:lnSpc>
              <a:spcBef>
                <a:spcPts val="0"/>
              </a:spcBef>
              <a:spcAft>
                <a:spcPts val="0"/>
              </a:spcAft>
              <a:buClr>
                <a:schemeClr val="dk1"/>
              </a:buClr>
              <a:buSzPts val="1400"/>
              <a:buFont typeface="Arial"/>
              <a:buChar char="•"/>
            </a:pPr>
            <a:r>
              <a:rPr lang="en-US"/>
              <a:t>We use the first output of the transformer, our special token and  feed a pooler</a:t>
            </a:r>
            <a:endParaRPr/>
          </a:p>
          <a:p>
            <a:pPr indent="-171450" lvl="1" marL="628650" marR="0" rtl="0" algn="l">
              <a:lnSpc>
                <a:spcPct val="100000"/>
              </a:lnSpc>
              <a:spcBef>
                <a:spcPts val="0"/>
              </a:spcBef>
              <a:spcAft>
                <a:spcPts val="0"/>
              </a:spcAft>
              <a:buClr>
                <a:schemeClr val="dk1"/>
              </a:buClr>
              <a:buSzPts val="1400"/>
              <a:buFont typeface="Arial"/>
              <a:buChar char="•"/>
            </a:pPr>
            <a:r>
              <a:rPr lang="en-US"/>
              <a:t>Finally we get our Joint-Representation of the image text pair</a:t>
            </a:r>
            <a:endParaRPr/>
          </a:p>
        </p:txBody>
      </p:sp>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a:p>
          <a:p>
            <a:pPr indent="-171450" lvl="0" marL="171450" marR="0" rtl="0" algn="l">
              <a:lnSpc>
                <a:spcPct val="100000"/>
              </a:lnSpc>
              <a:spcBef>
                <a:spcPts val="0"/>
              </a:spcBef>
              <a:spcAft>
                <a:spcPts val="0"/>
              </a:spcAft>
              <a:buClr>
                <a:schemeClr val="dk1"/>
              </a:buClr>
              <a:buSzPts val="1400"/>
              <a:buFont typeface="Arial"/>
              <a:buChar char="•"/>
            </a:pPr>
            <a:r>
              <a:rPr lang="en-US"/>
              <a:t>Let’s see the full framework of our Robust Multi Modal contrastive task</a:t>
            </a:r>
            <a:endParaRPr/>
          </a:p>
          <a:p>
            <a:pPr indent="-171450" lvl="0" marL="171450" marR="0" rtl="0" algn="l">
              <a:lnSpc>
                <a:spcPct val="100000"/>
              </a:lnSpc>
              <a:spcBef>
                <a:spcPts val="0"/>
              </a:spcBef>
              <a:spcAft>
                <a:spcPts val="0"/>
              </a:spcAft>
              <a:buClr>
                <a:schemeClr val="dk1"/>
              </a:buClr>
              <a:buSzPts val="1400"/>
              <a:buFont typeface="Arial"/>
              <a:buChar char="•"/>
            </a:pPr>
            <a:r>
              <a:rPr lang="en-US"/>
              <a:t>We represent only MoCo, but the same hold for BarlowTwins</a:t>
            </a:r>
            <a:endParaRPr/>
          </a:p>
          <a:p>
            <a:pPr indent="-171450" lvl="0" marL="171450" marR="0" rtl="0" algn="l">
              <a:lnSpc>
                <a:spcPct val="100000"/>
              </a:lnSpc>
              <a:spcBef>
                <a:spcPts val="0"/>
              </a:spcBef>
              <a:spcAft>
                <a:spcPts val="0"/>
              </a:spcAft>
              <a:buClr>
                <a:schemeClr val="dk1"/>
              </a:buClr>
              <a:buSzPts val="1400"/>
              <a:buFont typeface="Arial"/>
              <a:buChar char="•"/>
            </a:pPr>
            <a:r>
              <a:rPr lang="en-US"/>
              <a:t>This is the MoCo structure with a ViLT multimodal encoder</a:t>
            </a:r>
            <a:endParaRPr/>
          </a:p>
          <a:p>
            <a:pPr indent="-171450" lvl="0" marL="171450" marR="0" rtl="0" algn="l">
              <a:lnSpc>
                <a:spcPct val="100000"/>
              </a:lnSpc>
              <a:spcBef>
                <a:spcPts val="0"/>
              </a:spcBef>
              <a:spcAft>
                <a:spcPts val="0"/>
              </a:spcAft>
              <a:buClr>
                <a:schemeClr val="dk1"/>
              </a:buClr>
              <a:buSzPts val="1400"/>
              <a:buFont typeface="Arial"/>
              <a:buChar char="•"/>
            </a:pPr>
            <a:r>
              <a:rPr lang="en-US"/>
              <a:t>In forward pass</a:t>
            </a:r>
            <a:endParaRPr/>
          </a:p>
          <a:p>
            <a:pPr indent="-171450" lvl="1" marL="628650" marR="0" rtl="0" algn="l">
              <a:lnSpc>
                <a:spcPct val="100000"/>
              </a:lnSpc>
              <a:spcBef>
                <a:spcPts val="0"/>
              </a:spcBef>
              <a:spcAft>
                <a:spcPts val="0"/>
              </a:spcAft>
              <a:buClr>
                <a:schemeClr val="dk1"/>
              </a:buClr>
              <a:buSzPts val="1400"/>
              <a:buFont typeface="Arial"/>
              <a:buChar char="•"/>
            </a:pPr>
            <a:r>
              <a:rPr lang="en-US"/>
              <a:t>We Feed the  </a:t>
            </a:r>
            <a:r>
              <a:rPr b="1" lang="en-US"/>
              <a:t>top</a:t>
            </a:r>
            <a:r>
              <a:rPr lang="en-US"/>
              <a:t> and </a:t>
            </a:r>
            <a:r>
              <a:rPr b="1" lang="en-US"/>
              <a:t>bottom</a:t>
            </a:r>
            <a:r>
              <a:rPr lang="en-US"/>
              <a:t> ViLT with same batch of pairs</a:t>
            </a:r>
            <a:endParaRPr/>
          </a:p>
          <a:p>
            <a:pPr indent="-171450" lvl="1" marL="628650" marR="0" rtl="0" algn="l">
              <a:lnSpc>
                <a:spcPct val="100000"/>
              </a:lnSpc>
              <a:spcBef>
                <a:spcPts val="0"/>
              </a:spcBef>
              <a:spcAft>
                <a:spcPts val="0"/>
              </a:spcAft>
              <a:buClr>
                <a:schemeClr val="dk1"/>
              </a:buClr>
              <a:buSzPts val="1400"/>
              <a:buFont typeface="Arial"/>
              <a:buChar char="•"/>
            </a:pPr>
            <a:r>
              <a:rPr lang="en-US"/>
              <a:t>Then We get a Joint representation. </a:t>
            </a:r>
            <a:endParaRPr/>
          </a:p>
          <a:p>
            <a:pPr indent="-171450" lvl="1" marL="628650" marR="0" rtl="0" algn="l">
              <a:lnSpc>
                <a:spcPct val="100000"/>
              </a:lnSpc>
              <a:spcBef>
                <a:spcPts val="0"/>
              </a:spcBef>
              <a:spcAft>
                <a:spcPts val="0"/>
              </a:spcAft>
              <a:buClr>
                <a:schemeClr val="dk1"/>
              </a:buClr>
              <a:buSzPts val="1400"/>
              <a:buFont typeface="Arial"/>
              <a:buChar char="•"/>
            </a:pPr>
            <a:r>
              <a:rPr lang="en-US"/>
              <a:t>That we feed to the projector and get the joint embedding</a:t>
            </a:r>
            <a:endParaRPr/>
          </a:p>
          <a:p>
            <a:pPr indent="-171450" lvl="1" marL="628650" marR="0" rtl="0" algn="l">
              <a:lnSpc>
                <a:spcPct val="100000"/>
              </a:lnSpc>
              <a:spcBef>
                <a:spcPts val="0"/>
              </a:spcBef>
              <a:spcAft>
                <a:spcPts val="0"/>
              </a:spcAft>
              <a:buClr>
                <a:schemeClr val="dk1"/>
              </a:buClr>
              <a:buSzPts val="1400"/>
              <a:buFont typeface="Arial"/>
              <a:buChar char="•"/>
            </a:pPr>
            <a:r>
              <a:rPr lang="en-US"/>
              <a:t>Here comes the robust part :</a:t>
            </a:r>
            <a:endParaRPr/>
          </a:p>
          <a:p>
            <a:pPr indent="-171450" lvl="2" marL="1085850" marR="0" rtl="0" algn="l">
              <a:lnSpc>
                <a:spcPct val="100000"/>
              </a:lnSpc>
              <a:spcBef>
                <a:spcPts val="0"/>
              </a:spcBef>
              <a:spcAft>
                <a:spcPts val="0"/>
              </a:spcAft>
              <a:buClr>
                <a:schemeClr val="dk1"/>
              </a:buClr>
              <a:buSzPts val="1400"/>
              <a:buFont typeface="Arial"/>
              <a:buChar char="•"/>
            </a:pPr>
            <a:r>
              <a:rPr lang="en-US"/>
              <a:t>We iteratively attack the loss on first the Image and get qi and then the text and get qt</a:t>
            </a:r>
            <a:endParaRPr/>
          </a:p>
          <a:p>
            <a:pPr indent="-171450" lvl="2" marL="1085850" marR="0" rtl="0" algn="l">
              <a:lnSpc>
                <a:spcPct val="100000"/>
              </a:lnSpc>
              <a:spcBef>
                <a:spcPts val="0"/>
              </a:spcBef>
              <a:spcAft>
                <a:spcPts val="0"/>
              </a:spcAft>
              <a:buClr>
                <a:schemeClr val="dk1"/>
              </a:buClr>
              <a:buSzPts val="1400"/>
              <a:buFont typeface="Arial"/>
              <a:buChar char="•"/>
            </a:pPr>
            <a:r>
              <a:rPr lang="en-US"/>
              <a:t>Now we compute the loss</a:t>
            </a:r>
            <a:endParaRPr/>
          </a:p>
          <a:p>
            <a:pPr indent="-171450" lvl="1" marL="628650" marR="0" rtl="0" algn="l">
              <a:lnSpc>
                <a:spcPct val="100000"/>
              </a:lnSpc>
              <a:spcBef>
                <a:spcPts val="0"/>
              </a:spcBef>
              <a:spcAft>
                <a:spcPts val="0"/>
              </a:spcAft>
              <a:buClr>
                <a:schemeClr val="dk1"/>
              </a:buClr>
              <a:buSzPts val="1400"/>
              <a:buFont typeface="Arial"/>
              <a:buChar char="•"/>
            </a:pPr>
            <a:r>
              <a:rPr lang="en-US"/>
              <a:t>Next We save the bottom branch representation in memory </a:t>
            </a:r>
            <a:endParaRPr/>
          </a:p>
          <a:p>
            <a:pPr indent="-171450" lvl="0" marL="171450" marR="0" rtl="0" algn="l">
              <a:lnSpc>
                <a:spcPct val="100000"/>
              </a:lnSpc>
              <a:spcBef>
                <a:spcPts val="0"/>
              </a:spcBef>
              <a:spcAft>
                <a:spcPts val="0"/>
              </a:spcAft>
              <a:buClr>
                <a:schemeClr val="dk1"/>
              </a:buClr>
              <a:buSzPts val="1400"/>
              <a:buFont typeface="Arial"/>
              <a:buChar char="•"/>
            </a:pPr>
            <a:r>
              <a:rPr b="1" lang="en-US"/>
              <a:t>and do the Bachaward pass</a:t>
            </a:r>
            <a:endParaRPr/>
          </a:p>
          <a:p>
            <a:pPr indent="-171450" lvl="1" marL="628650" marR="0" rtl="0" algn="l">
              <a:lnSpc>
                <a:spcPct val="100000"/>
              </a:lnSpc>
              <a:spcBef>
                <a:spcPts val="0"/>
              </a:spcBef>
              <a:spcAft>
                <a:spcPts val="0"/>
              </a:spcAft>
              <a:buClr>
                <a:schemeClr val="dk1"/>
              </a:buClr>
              <a:buSzPts val="1400"/>
              <a:buFont typeface="Arial"/>
              <a:buChar char="•"/>
            </a:pPr>
            <a:r>
              <a:rPr lang="en-US"/>
              <a:t>Update top branch with backpropagation</a:t>
            </a:r>
            <a:endParaRPr/>
          </a:p>
          <a:p>
            <a:pPr indent="-171450" lvl="1" marL="628650" marR="0" rtl="0" algn="l">
              <a:lnSpc>
                <a:spcPct val="100000"/>
              </a:lnSpc>
              <a:spcBef>
                <a:spcPts val="0"/>
              </a:spcBef>
              <a:spcAft>
                <a:spcPts val="0"/>
              </a:spcAft>
              <a:buClr>
                <a:schemeClr val="dk1"/>
              </a:buClr>
              <a:buSzPts val="1400"/>
              <a:buFont typeface="Arial"/>
              <a:buChar char="•"/>
            </a:pPr>
            <a:r>
              <a:rPr lang="en-US"/>
              <a:t>And bottom branch with momentum update</a:t>
            </a:r>
            <a:endParaRPr/>
          </a:p>
          <a:p>
            <a:pPr indent="0" lvl="0" marL="0" marR="0" rtl="0" algn="l">
              <a:lnSpc>
                <a:spcPct val="100000"/>
              </a:lnSpc>
              <a:spcBef>
                <a:spcPts val="0"/>
              </a:spcBef>
              <a:spcAft>
                <a:spcPts val="0"/>
              </a:spcAft>
              <a:buClr>
                <a:schemeClr val="dk1"/>
              </a:buClr>
              <a:buSzPts val="1400"/>
              <a:buFont typeface="Arial"/>
              <a:buNone/>
            </a:pPr>
            <a:br>
              <a:rPr lang="en-US"/>
            </a:br>
            <a:r>
              <a:rPr lang="en-US"/>
              <a:t> </a:t>
            </a:r>
            <a:endParaRPr/>
          </a:p>
        </p:txBody>
      </p:sp>
      <p:sp>
        <p:nvSpPr>
          <p:cNvPr id="284" name="Google Shape;2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rPr lang="en-US"/>
              <a:t>Let’s see the attacks.</a:t>
            </a:r>
            <a:endParaRPr/>
          </a:p>
          <a:p>
            <a:pPr indent="-171450" lvl="0" marL="171450" marR="0" rtl="0" algn="l">
              <a:lnSpc>
                <a:spcPct val="100000"/>
              </a:lnSpc>
              <a:spcBef>
                <a:spcPts val="0"/>
              </a:spcBef>
              <a:spcAft>
                <a:spcPts val="0"/>
              </a:spcAft>
              <a:buClr>
                <a:schemeClr val="dk1"/>
              </a:buClr>
              <a:buSzPts val="1400"/>
              <a:buFont typeface="Arial"/>
              <a:buChar char="•"/>
            </a:pPr>
            <a:r>
              <a:rPr lang="en-US"/>
              <a:t>For the Image we use the PGD attack</a:t>
            </a:r>
            <a:endParaRPr/>
          </a:p>
          <a:p>
            <a:pPr indent="-171450" lvl="0" marL="171450" marR="0" rtl="0" algn="l">
              <a:lnSpc>
                <a:spcPct val="100000"/>
              </a:lnSpc>
              <a:spcBef>
                <a:spcPts val="0"/>
              </a:spcBef>
              <a:spcAft>
                <a:spcPts val="0"/>
              </a:spcAft>
              <a:buClr>
                <a:schemeClr val="dk1"/>
              </a:buClr>
              <a:buSzPts val="1400"/>
              <a:buFont typeface="Arial"/>
              <a:buChar char="•"/>
            </a:pPr>
            <a:r>
              <a:rPr b="1" lang="en-US" sz="1200">
                <a:solidFill>
                  <a:schemeClr val="dk1"/>
                </a:solidFill>
                <a:latin typeface="Roboto"/>
                <a:ea typeface="Roboto"/>
                <a:cs typeface="Roboto"/>
                <a:sym typeface="Roboto"/>
              </a:rPr>
              <a:t>Key Idea 	</a:t>
            </a:r>
            <a:r>
              <a:rPr lang="en-US" sz="1200">
                <a:solidFill>
                  <a:schemeClr val="dk1"/>
                </a:solidFill>
                <a:latin typeface="Roboto"/>
                <a:ea typeface="Roboto"/>
                <a:cs typeface="Roboto"/>
                <a:sym typeface="Roboto"/>
              </a:rPr>
              <a:t>:</a:t>
            </a:r>
            <a:r>
              <a:rPr b="1" lang="en-US" sz="1200">
                <a:solidFill>
                  <a:schemeClr val="dk1"/>
                </a:solidFill>
                <a:latin typeface="Roboto"/>
                <a:ea typeface="Roboto"/>
                <a:cs typeface="Roboto"/>
                <a:sym typeface="Roboto"/>
              </a:rPr>
              <a:t> </a:t>
            </a:r>
            <a:r>
              <a:rPr lang="en-US" sz="1200">
                <a:solidFill>
                  <a:srgbClr val="757070"/>
                </a:solidFill>
                <a:latin typeface="Roboto"/>
                <a:ea typeface="Roboto"/>
                <a:cs typeface="Roboto"/>
                <a:sym typeface="Roboto"/>
              </a:rPr>
              <a:t>Find the perturbation that </a:t>
            </a:r>
            <a:r>
              <a:rPr lang="en-US" sz="1200">
                <a:solidFill>
                  <a:schemeClr val="accent3"/>
                </a:solidFill>
                <a:latin typeface="Roboto"/>
                <a:ea typeface="Roboto"/>
                <a:cs typeface="Roboto"/>
                <a:sym typeface="Roboto"/>
              </a:rPr>
              <a:t>maximizes the loss </a:t>
            </a:r>
            <a:r>
              <a:rPr lang="en-US" sz="1200">
                <a:solidFill>
                  <a:srgbClr val="757070"/>
                </a:solidFill>
                <a:latin typeface="Roboto"/>
                <a:ea typeface="Roboto"/>
                <a:cs typeface="Roboto"/>
                <a:sym typeface="Roboto"/>
              </a:rPr>
              <a:t>by </a:t>
            </a:r>
            <a:r>
              <a:rPr lang="en-US" sz="1200">
                <a:solidFill>
                  <a:schemeClr val="accent3"/>
                </a:solidFill>
                <a:latin typeface="Roboto"/>
                <a:ea typeface="Roboto"/>
                <a:cs typeface="Roboto"/>
                <a:sym typeface="Roboto"/>
              </a:rPr>
              <a:t>following the sign of the gradient</a:t>
            </a:r>
            <a:endParaRPr/>
          </a:p>
          <a:p>
            <a:pPr indent="-228600" lvl="0" marL="457200" rtl="0" algn="l">
              <a:lnSpc>
                <a:spcPct val="107000"/>
              </a:lnSpc>
              <a:spcBef>
                <a:spcPts val="0"/>
              </a:spcBef>
              <a:spcAft>
                <a:spcPts val="0"/>
              </a:spcAft>
              <a:buSzPts val="1400"/>
              <a:buNone/>
            </a:pPr>
            <a:r>
              <a:rPr b="1" lang="en-US" sz="1200">
                <a:solidFill>
                  <a:schemeClr val="dk1"/>
                </a:solidFill>
                <a:latin typeface="Roboto"/>
                <a:ea typeface="Roboto"/>
                <a:cs typeface="Roboto"/>
                <a:sym typeface="Roboto"/>
              </a:rPr>
              <a:t>Result</a:t>
            </a:r>
            <a:r>
              <a:rPr lang="en-US" sz="1200">
                <a:solidFill>
                  <a:srgbClr val="757070"/>
                </a:solidFill>
                <a:latin typeface="Roboto"/>
                <a:ea typeface="Roboto"/>
                <a:cs typeface="Roboto"/>
                <a:sym typeface="Roboto"/>
              </a:rPr>
              <a:t>	</a:t>
            </a:r>
            <a:r>
              <a:rPr lang="en-US" sz="1200">
                <a:solidFill>
                  <a:schemeClr val="dk1"/>
                </a:solidFill>
                <a:latin typeface="Roboto"/>
                <a:ea typeface="Roboto"/>
                <a:cs typeface="Roboto"/>
                <a:sym typeface="Roboto"/>
              </a:rPr>
              <a:t>:</a:t>
            </a:r>
            <a:r>
              <a:rPr lang="en-US" sz="1200">
                <a:solidFill>
                  <a:srgbClr val="757070"/>
                </a:solidFill>
                <a:latin typeface="Roboto"/>
                <a:ea typeface="Roboto"/>
                <a:cs typeface="Roboto"/>
                <a:sym typeface="Roboto"/>
              </a:rPr>
              <a:t> PGD is the “</a:t>
            </a:r>
            <a:r>
              <a:rPr lang="en-US" sz="1200">
                <a:solidFill>
                  <a:schemeClr val="accent3"/>
                </a:solidFill>
                <a:latin typeface="Roboto"/>
                <a:ea typeface="Roboto"/>
                <a:cs typeface="Roboto"/>
                <a:sym typeface="Roboto"/>
              </a:rPr>
              <a:t>ultimate</a:t>
            </a:r>
            <a:r>
              <a:rPr lang="en-US" sz="1200">
                <a:solidFill>
                  <a:srgbClr val="757070"/>
                </a:solidFill>
                <a:latin typeface="Roboto"/>
                <a:ea typeface="Roboto"/>
                <a:cs typeface="Roboto"/>
                <a:sym typeface="Roboto"/>
              </a:rPr>
              <a:t>” first-order adversary for Image </a:t>
            </a:r>
            <a:endParaRPr/>
          </a:p>
          <a:p>
            <a:pPr indent="-228600" lvl="0" marL="457200" rtl="0" algn="l">
              <a:lnSpc>
                <a:spcPct val="107000"/>
              </a:lnSpc>
              <a:spcBef>
                <a:spcPts val="800"/>
              </a:spcBef>
              <a:spcAft>
                <a:spcPts val="0"/>
              </a:spcAft>
              <a:buSzPts val="1400"/>
              <a:buNone/>
            </a:pPr>
            <a:r>
              <a:rPr lang="en-US" sz="1200">
                <a:solidFill>
                  <a:srgbClr val="757070"/>
                </a:solidFill>
                <a:latin typeface="Roboto"/>
                <a:ea typeface="Roboto"/>
                <a:cs typeface="Roboto"/>
                <a:sym typeface="Roboto"/>
              </a:rPr>
              <a:t>		  </a:t>
            </a:r>
            <a:r>
              <a:rPr lang="en-US" sz="1200">
                <a:solidFill>
                  <a:schemeClr val="accent3"/>
                </a:solidFill>
                <a:latin typeface="Roboto"/>
                <a:ea typeface="Roboto"/>
                <a:cs typeface="Roboto"/>
                <a:sym typeface="Roboto"/>
              </a:rPr>
              <a:t>Robustness to </a:t>
            </a:r>
            <a:r>
              <a:rPr lang="en-US" sz="1200">
                <a:solidFill>
                  <a:srgbClr val="757070"/>
                </a:solidFill>
                <a:latin typeface="Roboto"/>
                <a:ea typeface="Roboto"/>
                <a:cs typeface="Roboto"/>
                <a:sym typeface="Roboto"/>
              </a:rPr>
              <a:t>PGD </a:t>
            </a:r>
            <a:r>
              <a:rPr lang="en-US" sz="1200">
                <a:solidFill>
                  <a:schemeClr val="accent3"/>
                </a:solidFill>
                <a:latin typeface="Roboto"/>
                <a:ea typeface="Roboto"/>
                <a:cs typeface="Roboto"/>
                <a:sym typeface="Roboto"/>
              </a:rPr>
              <a:t>yields robustness against </a:t>
            </a:r>
            <a:r>
              <a:rPr lang="en-US" sz="1200">
                <a:solidFill>
                  <a:srgbClr val="757070"/>
                </a:solidFill>
                <a:latin typeface="Roboto"/>
                <a:ea typeface="Roboto"/>
                <a:cs typeface="Roboto"/>
                <a:sym typeface="Roboto"/>
              </a:rPr>
              <a:t>all first-order adversaries</a:t>
            </a:r>
            <a:endParaRPr/>
          </a:p>
          <a:p>
            <a:pPr indent="-171450" lvl="0" marL="171450" marR="0" rtl="0" algn="l">
              <a:lnSpc>
                <a:spcPct val="100000"/>
              </a:lnSpc>
              <a:spcBef>
                <a:spcPts val="800"/>
              </a:spcBef>
              <a:spcAft>
                <a:spcPts val="0"/>
              </a:spcAft>
              <a:buClr>
                <a:schemeClr val="dk1"/>
              </a:buClr>
              <a:buSzPts val="1400"/>
              <a:buFont typeface="Arial"/>
              <a:buChar char="•"/>
            </a:pPr>
            <a:r>
              <a:rPr lang="en-US"/>
              <a:t>It’s a saddle point problem. A model wants to minimize the Loss while the attack wants to maximize the loss</a:t>
            </a:r>
            <a:endParaRPr/>
          </a:p>
          <a:p>
            <a:pPr indent="-171450" lvl="0" marL="171450" marR="0" rtl="0" algn="l">
              <a:lnSpc>
                <a:spcPct val="100000"/>
              </a:lnSpc>
              <a:spcBef>
                <a:spcPts val="0"/>
              </a:spcBef>
              <a:spcAft>
                <a:spcPts val="0"/>
              </a:spcAft>
              <a:buClr>
                <a:schemeClr val="dk1"/>
              </a:buClr>
              <a:buSzPts val="1400"/>
              <a:buFont typeface="Arial"/>
              <a:buChar char="•"/>
            </a:pPr>
            <a:r>
              <a:rPr lang="en-US"/>
              <a:t>The </a:t>
            </a:r>
            <a:r>
              <a:rPr lang="en-US" sz="1200">
                <a:solidFill>
                  <a:schemeClr val="dk1"/>
                </a:solidFill>
                <a:latin typeface="Roboto"/>
                <a:ea typeface="Roboto"/>
                <a:cs typeface="Roboto"/>
                <a:sym typeface="Roboto"/>
              </a:rPr>
              <a:t>Inner Maximization solution is the PGD following equation</a:t>
            </a:r>
            <a:endParaRPr/>
          </a:p>
          <a:p>
            <a:pPr indent="-171450" lvl="0" marL="171450" marR="0" rtl="0" algn="l">
              <a:lnSpc>
                <a:spcPct val="100000"/>
              </a:lnSpc>
              <a:spcBef>
                <a:spcPts val="0"/>
              </a:spcBef>
              <a:spcAft>
                <a:spcPts val="0"/>
              </a:spcAft>
              <a:buClr>
                <a:schemeClr val="dk1"/>
              </a:buClr>
              <a:buSzPts val="1400"/>
              <a:buFont typeface="Arial"/>
              <a:buChar char="•"/>
            </a:pPr>
            <a:r>
              <a:rPr lang="en-US" sz="1200">
                <a:solidFill>
                  <a:schemeClr val="dk1"/>
                </a:solidFill>
                <a:latin typeface="Roboto"/>
                <a:ea typeface="Roboto"/>
                <a:cs typeface="Roboto"/>
                <a:sym typeface="Roboto"/>
              </a:rPr>
              <a:t>We have the image then the perturbation compute by following the positive direction of the gradient</a:t>
            </a:r>
            <a:endParaRPr/>
          </a:p>
        </p:txBody>
      </p:sp>
      <p:sp>
        <p:nvSpPr>
          <p:cNvPr id="312" name="Google Shape;3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solidFill>
          <a:srgbClr val="F2F2F5"/>
        </a:solidFill>
      </p:bgPr>
    </p:bg>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12" name="Shape 12"/>
        <p:cNvGrpSpPr/>
        <p:nvPr/>
      </p:nvGrpSpPr>
      <p:grpSpPr>
        <a:xfrm>
          <a:off x="0" y="0"/>
          <a:ext cx="0" cy="0"/>
          <a:chOff x="0" y="0"/>
          <a:chExt cx="0" cy="0"/>
        </a:xfrm>
      </p:grpSpPr>
      <p:sp>
        <p:nvSpPr>
          <p:cNvPr id="13" name="Google Shape;13;g6ad2858b67_0_78"/>
          <p:cNvSpPr txBox="1"/>
          <p:nvPr>
            <p:ph idx="12" type="sldNum"/>
          </p:nvPr>
        </p:nvSpPr>
        <p:spPr>
          <a:xfrm>
            <a:off x="16599300" y="9067500"/>
            <a:ext cx="1688700" cy="1219500"/>
          </a:xfrm>
          <a:prstGeom prst="rect">
            <a:avLst/>
          </a:prstGeom>
          <a:noFill/>
          <a:ln>
            <a:noFill/>
          </a:ln>
        </p:spPr>
        <p:txBody>
          <a:bodyPr anchorCtr="0" anchor="t" bIns="167625" lIns="167625" spcFirstLastPara="1" rIns="167625" wrap="square" tIns="167625">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9p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OTTOM SLIDE" showMasterSp="0">
  <p:cSld name="DARK BOTTOM SLIDE">
    <p:spTree>
      <p:nvGrpSpPr>
        <p:cNvPr id="14" name="Shape 14"/>
        <p:cNvGrpSpPr/>
        <p:nvPr/>
      </p:nvGrpSpPr>
      <p:grpSpPr>
        <a:xfrm>
          <a:off x="0" y="0"/>
          <a:ext cx="0" cy="0"/>
          <a:chOff x="0" y="0"/>
          <a:chExt cx="0" cy="0"/>
        </a:xfrm>
      </p:grpSpPr>
      <p:sp>
        <p:nvSpPr>
          <p:cNvPr id="15" name="Google Shape;15;p208"/>
          <p:cNvSpPr/>
          <p:nvPr/>
        </p:nvSpPr>
        <p:spPr>
          <a:xfrm>
            <a:off x="-103000" y="5040500"/>
            <a:ext cx="18288001"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Roboto"/>
              <a:ea typeface="Roboto"/>
              <a:cs typeface="Roboto"/>
              <a:sym typeface="Roboto"/>
            </a:endParaRPr>
          </a:p>
        </p:txBody>
      </p:sp>
      <p:cxnSp>
        <p:nvCxnSpPr>
          <p:cNvPr id="16" name="Google Shape;16;p208"/>
          <p:cNvCxnSpPr/>
          <p:nvPr/>
        </p:nvCxnSpPr>
        <p:spPr>
          <a:xfrm>
            <a:off x="704850" y="685800"/>
            <a:ext cx="0" cy="1028700"/>
          </a:xfrm>
          <a:prstGeom prst="straightConnector1">
            <a:avLst/>
          </a:prstGeom>
          <a:noFill/>
          <a:ln cap="flat" cmpd="sng" w="63500">
            <a:solidFill>
              <a:schemeClr val="accent1"/>
            </a:solidFill>
            <a:prstDash val="solid"/>
            <a:miter lim="800000"/>
            <a:headEnd len="sm" w="sm" type="none"/>
            <a:tailEnd len="sm" w="sm" type="none"/>
          </a:ln>
        </p:spPr>
      </p:cxnSp>
      <p:sp>
        <p:nvSpPr>
          <p:cNvPr id="17" name="Google Shape;17;p208"/>
          <p:cNvSpPr txBox="1"/>
          <p:nvPr/>
        </p:nvSpPr>
        <p:spPr>
          <a:xfrm>
            <a:off x="876300" y="9081407"/>
            <a:ext cx="1086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800"/>
              <a:buFont typeface="Roboto"/>
              <a:buNone/>
            </a:pPr>
            <a:r>
              <a:rPr b="1" i="0" lang="en-US" sz="2800" u="none" cap="none" strike="noStrike">
                <a:solidFill>
                  <a:schemeClr val="lt1"/>
                </a:solidFill>
                <a:latin typeface="Roboto"/>
                <a:ea typeface="Roboto"/>
                <a:cs typeface="Roboto"/>
                <a:sym typeface="Roboto"/>
              </a:rPr>
              <a:t>your logo</a:t>
            </a:r>
            <a:endParaRPr b="1" i="0" sz="2000" u="none" cap="none" strike="noStrike">
              <a:solidFill>
                <a:schemeClr val="lt1"/>
              </a:solidFill>
              <a:latin typeface="Roboto"/>
              <a:ea typeface="Roboto"/>
              <a:cs typeface="Roboto"/>
              <a:sym typeface="Roboto"/>
            </a:endParaRPr>
          </a:p>
        </p:txBody>
      </p:sp>
      <p:cxnSp>
        <p:nvCxnSpPr>
          <p:cNvPr id="18" name="Google Shape;18;p208"/>
          <p:cNvCxnSpPr/>
          <p:nvPr/>
        </p:nvCxnSpPr>
        <p:spPr>
          <a:xfrm>
            <a:off x="704850" y="9186985"/>
            <a:ext cx="0" cy="742800"/>
          </a:xfrm>
          <a:prstGeom prst="straightConnector1">
            <a:avLst/>
          </a:prstGeom>
          <a:noFill/>
          <a:ln cap="flat" cmpd="sng" w="63500">
            <a:solidFill>
              <a:schemeClr val="accent1"/>
            </a:solidFill>
            <a:prstDash val="solid"/>
            <a:miter lim="800000"/>
            <a:headEnd len="sm" w="sm" type="none"/>
            <a:tailEnd len="sm" w="sm" type="none"/>
          </a:ln>
        </p:spPr>
      </p:cxnSp>
      <p:cxnSp>
        <p:nvCxnSpPr>
          <p:cNvPr id="19" name="Google Shape;19;p208"/>
          <p:cNvCxnSpPr/>
          <p:nvPr/>
        </p:nvCxnSpPr>
        <p:spPr>
          <a:xfrm>
            <a:off x="16744950" y="9186985"/>
            <a:ext cx="0" cy="742800"/>
          </a:xfrm>
          <a:prstGeom prst="straightConnector1">
            <a:avLst/>
          </a:prstGeom>
          <a:noFill/>
          <a:ln cap="flat" cmpd="sng" w="63500">
            <a:solidFill>
              <a:schemeClr val="accent1"/>
            </a:solidFill>
            <a:prstDash val="solid"/>
            <a:miter lim="800000"/>
            <a:headEnd len="sm" w="sm" type="none"/>
            <a:tailEnd len="sm" w="sm" type="none"/>
          </a:ln>
        </p:spPr>
      </p:cxnSp>
      <p:sp>
        <p:nvSpPr>
          <p:cNvPr id="20" name="Google Shape;20;p208"/>
          <p:cNvSpPr txBox="1"/>
          <p:nvPr>
            <p:ph type="title"/>
          </p:nvPr>
        </p:nvSpPr>
        <p:spPr>
          <a:xfrm>
            <a:off x="876300" y="375661"/>
            <a:ext cx="5448300" cy="133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4500"/>
              <a:buFont typeface="Roboto"/>
              <a:buNone/>
              <a:defRPr b="1" i="0" sz="45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208"/>
          <p:cNvSpPr txBox="1"/>
          <p:nvPr/>
        </p:nvSpPr>
        <p:spPr>
          <a:xfrm>
            <a:off x="16956150" y="9186900"/>
            <a:ext cx="1085700" cy="74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800"/>
              <a:buFont typeface="Roboto"/>
              <a:buNone/>
            </a:pPr>
            <a:r>
              <a:rPr b="1" i="0" lang="en-US" sz="2800" u="none" cap="none" strike="noStrike">
                <a:solidFill>
                  <a:schemeClr val="accent2"/>
                </a:solidFill>
                <a:latin typeface="Roboto"/>
                <a:ea typeface="Roboto"/>
                <a:cs typeface="Roboto"/>
                <a:sym typeface="Roboto"/>
              </a:rPr>
              <a:t>page</a:t>
            </a:r>
            <a:endParaRPr b="1" i="0" sz="28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chemeClr val="accent2"/>
              </a:buClr>
              <a:buSzPts val="2800"/>
              <a:buFont typeface="Roboto"/>
              <a:buNone/>
            </a:pPr>
            <a:fld id="{00000000-1234-1234-1234-123412341234}" type="slidenum">
              <a:rPr b="1" i="0" lang="en-US" sz="2800" u="none" cap="none" strike="noStrike">
                <a:solidFill>
                  <a:schemeClr val="accent2"/>
                </a:solidFill>
                <a:latin typeface="Roboto"/>
                <a:ea typeface="Roboto"/>
                <a:cs typeface="Roboto"/>
                <a:sym typeface="Roboto"/>
              </a:rPr>
              <a:t>‹#›</a:t>
            </a:fld>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5"/>
        </a:solidFill>
      </p:bgPr>
    </p:bg>
    <p:spTree>
      <p:nvGrpSpPr>
        <p:cNvPr id="9" name="Shape 9"/>
        <p:cNvGrpSpPr/>
        <p:nvPr/>
      </p:nvGrpSpPr>
      <p:grpSpPr>
        <a:xfrm>
          <a:off x="0" y="0"/>
          <a:ext cx="0" cy="0"/>
          <a:chOff x="0" y="0"/>
          <a:chExt cx="0" cy="0"/>
        </a:xfrm>
      </p:grpSpPr>
      <p:sp>
        <p:nvSpPr>
          <p:cNvPr id="10" name="Google Shape;10;p201"/>
          <p:cNvSpPr txBox="1"/>
          <p:nvPr>
            <p:ph idx="12" type="sldNum"/>
          </p:nvPr>
        </p:nvSpPr>
        <p:spPr>
          <a:xfrm>
            <a:off x="16599300" y="9067500"/>
            <a:ext cx="1688700" cy="1219500"/>
          </a:xfrm>
          <a:prstGeom prst="rect">
            <a:avLst/>
          </a:prstGeom>
          <a:noFill/>
          <a:ln>
            <a:noFill/>
          </a:ln>
        </p:spPr>
        <p:txBody>
          <a:bodyPr anchorCtr="0" anchor="t" bIns="167625" lIns="167625" spcFirstLastPara="1" rIns="167625" wrap="square" tIns="167625">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Roboto"/>
                <a:ea typeface="Roboto"/>
                <a:cs typeface="Roboto"/>
                <a:sym typeface="Roboto"/>
              </a:defRPr>
            </a:lvl9p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51.png"/><Relationship Id="rId6"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7.png"/></Relationships>
</file>

<file path=ppt/slides/_rels/slide14.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3.png"/><Relationship Id="rId13" Type="http://schemas.openxmlformats.org/officeDocument/2006/relationships/image" Target="../media/image53.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0.png"/><Relationship Id="rId15" Type="http://schemas.openxmlformats.org/officeDocument/2006/relationships/image" Target="../media/image56.png"/><Relationship Id="rId14" Type="http://schemas.openxmlformats.org/officeDocument/2006/relationships/image" Target="../media/image57.png"/><Relationship Id="rId17" Type="http://schemas.openxmlformats.org/officeDocument/2006/relationships/image" Target="../media/image54.png"/><Relationship Id="rId16" Type="http://schemas.openxmlformats.org/officeDocument/2006/relationships/image" Target="../media/image55.png"/><Relationship Id="rId5" Type="http://schemas.openxmlformats.org/officeDocument/2006/relationships/image" Target="../media/image8.png"/><Relationship Id="rId6" Type="http://schemas.openxmlformats.org/officeDocument/2006/relationships/image" Target="../media/image48.png"/><Relationship Id="rId18" Type="http://schemas.openxmlformats.org/officeDocument/2006/relationships/image" Target="../media/image52.png"/><Relationship Id="rId7" Type="http://schemas.openxmlformats.org/officeDocument/2006/relationships/image" Target="../media/image44.png"/><Relationship Id="rId8" Type="http://schemas.openxmlformats.org/officeDocument/2006/relationships/image" Target="../media/image45.png"/></Relationships>
</file>

<file path=ppt/slides/_rels/slide15.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6.png"/><Relationship Id="rId13" Type="http://schemas.openxmlformats.org/officeDocument/2006/relationships/image" Target="../media/image57.png"/><Relationship Id="rId12"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3.png"/><Relationship Id="rId15" Type="http://schemas.openxmlformats.org/officeDocument/2006/relationships/image" Target="../media/image55.png"/><Relationship Id="rId14" Type="http://schemas.openxmlformats.org/officeDocument/2006/relationships/image" Target="../media/image56.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8.png"/><Relationship Id="rId6" Type="http://schemas.openxmlformats.org/officeDocument/2006/relationships/image" Target="../media/image44.png"/><Relationship Id="rId18"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67.png"/><Relationship Id="rId6"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62.png"/><Relationship Id="rId6"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66.png"/><Relationship Id="rId6"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jpg"/><Relationship Id="rId7" Type="http://schemas.openxmlformats.org/officeDocument/2006/relationships/image" Target="../media/image3.pn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jp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20" Type="http://schemas.openxmlformats.org/officeDocument/2006/relationships/image" Target="../media/image20.png"/><Relationship Id="rId11" Type="http://schemas.openxmlformats.org/officeDocument/2006/relationships/image" Target="../media/image22.png"/><Relationship Id="rId22" Type="http://schemas.openxmlformats.org/officeDocument/2006/relationships/image" Target="../media/image10.png"/><Relationship Id="rId10" Type="http://schemas.openxmlformats.org/officeDocument/2006/relationships/image" Target="../media/image15.png"/><Relationship Id="rId21" Type="http://schemas.openxmlformats.org/officeDocument/2006/relationships/image" Target="../media/image9.jpg"/><Relationship Id="rId13" Type="http://schemas.openxmlformats.org/officeDocument/2006/relationships/image" Target="../media/image29.png"/><Relationship Id="rId12" Type="http://schemas.openxmlformats.org/officeDocument/2006/relationships/image" Target="../media/image17.png"/><Relationship Id="rId2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4.png"/><Relationship Id="rId15" Type="http://schemas.openxmlformats.org/officeDocument/2006/relationships/image" Target="../media/image23.png"/><Relationship Id="rId14" Type="http://schemas.openxmlformats.org/officeDocument/2006/relationships/image" Target="../media/image25.png"/><Relationship Id="rId17" Type="http://schemas.openxmlformats.org/officeDocument/2006/relationships/image" Target="../media/image16.png"/><Relationship Id="rId16" Type="http://schemas.openxmlformats.org/officeDocument/2006/relationships/image" Target="../media/image18.png"/><Relationship Id="rId5" Type="http://schemas.openxmlformats.org/officeDocument/2006/relationships/image" Target="../media/image8.png"/><Relationship Id="rId19" Type="http://schemas.openxmlformats.org/officeDocument/2006/relationships/image" Target="../media/image24.png"/><Relationship Id="rId6" Type="http://schemas.openxmlformats.org/officeDocument/2006/relationships/image" Target="../media/image12.png"/><Relationship Id="rId18"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6.png"/><Relationship Id="rId7"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2.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7.jpg"/><Relationship Id="rId6" Type="http://schemas.openxmlformats.org/officeDocument/2006/relationships/image" Target="../media/image34.png"/><Relationship Id="rId7"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2"/>
          <p:cNvSpPr txBox="1"/>
          <p:nvPr/>
        </p:nvSpPr>
        <p:spPr>
          <a:xfrm>
            <a:off x="2371648" y="2140070"/>
            <a:ext cx="13544701" cy="23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4500" u="none" cap="none" strike="noStrike">
                <a:solidFill>
                  <a:schemeClr val="accent3"/>
                </a:solidFill>
                <a:latin typeface="Roboto"/>
                <a:ea typeface="Roboto"/>
                <a:cs typeface="Roboto"/>
                <a:sym typeface="Roboto"/>
              </a:rPr>
              <a:t>Robust </a:t>
            </a:r>
            <a:endParaRPr/>
          </a:p>
          <a:p>
            <a:pPr indent="0" lvl="0" marL="0" marR="0" rtl="0" algn="ctr">
              <a:lnSpc>
                <a:spcPct val="100000"/>
              </a:lnSpc>
              <a:spcBef>
                <a:spcPts val="0"/>
              </a:spcBef>
              <a:spcAft>
                <a:spcPts val="0"/>
              </a:spcAft>
              <a:buNone/>
            </a:pPr>
            <a:r>
              <a:rPr b="1" i="0" lang="en-US" sz="4500" u="none" cap="none" strike="noStrike">
                <a:solidFill>
                  <a:schemeClr val="accent3"/>
                </a:solidFill>
                <a:latin typeface="Roboto"/>
                <a:ea typeface="Roboto"/>
                <a:cs typeface="Roboto"/>
                <a:sym typeface="Roboto"/>
              </a:rPr>
              <a:t>Multi-Modal </a:t>
            </a:r>
            <a:endParaRPr/>
          </a:p>
          <a:p>
            <a:pPr indent="0" lvl="0" marL="0" marR="0" rtl="0" algn="ctr">
              <a:lnSpc>
                <a:spcPct val="100000"/>
              </a:lnSpc>
              <a:spcBef>
                <a:spcPts val="0"/>
              </a:spcBef>
              <a:spcAft>
                <a:spcPts val="0"/>
              </a:spcAft>
              <a:buNone/>
            </a:pPr>
            <a:r>
              <a:rPr b="1" i="0" lang="en-US" sz="4500" u="none" cap="none" strike="noStrike">
                <a:solidFill>
                  <a:schemeClr val="accent3"/>
                </a:solidFill>
                <a:latin typeface="Roboto"/>
                <a:ea typeface="Roboto"/>
                <a:cs typeface="Roboto"/>
                <a:sym typeface="Roboto"/>
              </a:rPr>
              <a:t>Contrastive Learning</a:t>
            </a:r>
            <a:endParaRPr b="1" i="0" sz="45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3600"/>
              <a:buFont typeface="Roboto"/>
              <a:buNone/>
            </a:pPr>
            <a:r>
              <a:t/>
            </a:r>
            <a:endParaRPr b="1" i="0" sz="45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3600"/>
              <a:buFont typeface="Roboto"/>
              <a:buNone/>
            </a:pPr>
            <a:r>
              <a:t/>
            </a:r>
            <a:endParaRPr b="1" i="0" sz="4500" u="none" cap="none" strike="noStrike">
              <a:solidFill>
                <a:schemeClr val="accent3"/>
              </a:solidFill>
              <a:latin typeface="Roboto"/>
              <a:ea typeface="Roboto"/>
              <a:cs typeface="Roboto"/>
              <a:sym typeface="Roboto"/>
            </a:endParaRPr>
          </a:p>
          <a:p>
            <a:pPr indent="0" lvl="0" marL="0" marR="0" rtl="0" algn="ctr">
              <a:lnSpc>
                <a:spcPct val="100000"/>
              </a:lnSpc>
              <a:spcBef>
                <a:spcPts val="0"/>
              </a:spcBef>
              <a:spcAft>
                <a:spcPts val="0"/>
              </a:spcAft>
              <a:buNone/>
            </a:pPr>
            <a:r>
              <a:rPr b="0" i="0" lang="en-US" sz="3200" u="none" cap="none" strike="noStrike">
                <a:solidFill>
                  <a:schemeClr val="accent3"/>
                </a:solidFill>
                <a:latin typeface="Roboto"/>
                <a:ea typeface="Roboto"/>
                <a:cs typeface="Roboto"/>
                <a:sym typeface="Roboto"/>
              </a:rPr>
              <a:t>Master Thesis –Final Presentation</a:t>
            </a:r>
            <a:endParaRPr b="0" i="0" sz="3200" u="none" cap="none" strike="noStrike">
              <a:solidFill>
                <a:schemeClr val="accent3"/>
              </a:solidFill>
              <a:latin typeface="Roboto"/>
              <a:ea typeface="Roboto"/>
              <a:cs typeface="Roboto"/>
              <a:sym typeface="Roboto"/>
            </a:endParaRPr>
          </a:p>
        </p:txBody>
      </p:sp>
      <p:grpSp>
        <p:nvGrpSpPr>
          <p:cNvPr id="27" name="Google Shape;27;p2"/>
          <p:cNvGrpSpPr/>
          <p:nvPr/>
        </p:nvGrpSpPr>
        <p:grpSpPr>
          <a:xfrm>
            <a:off x="4396952" y="1797170"/>
            <a:ext cx="685800" cy="685800"/>
            <a:chOff x="6324600" y="4114799"/>
            <a:chExt cx="685800" cy="685800"/>
          </a:xfrm>
        </p:grpSpPr>
        <p:cxnSp>
          <p:nvCxnSpPr>
            <p:cNvPr id="28" name="Google Shape;28;p2"/>
            <p:cNvCxnSpPr/>
            <p:nvPr/>
          </p:nvCxnSpPr>
          <p:spPr>
            <a:xfrm rot="10800000">
              <a:off x="6324600" y="4114799"/>
              <a:ext cx="0" cy="685800"/>
            </a:xfrm>
            <a:prstGeom prst="straightConnector1">
              <a:avLst/>
            </a:prstGeom>
            <a:noFill/>
            <a:ln cap="sq" cmpd="sng" w="76200">
              <a:solidFill>
                <a:srgbClr val="000000"/>
              </a:solidFill>
              <a:prstDash val="solid"/>
              <a:bevel/>
              <a:headEnd len="sm" w="sm" type="none"/>
              <a:tailEnd len="sm" w="sm" type="none"/>
            </a:ln>
          </p:spPr>
        </p:cxnSp>
        <p:cxnSp>
          <p:nvCxnSpPr>
            <p:cNvPr id="29" name="Google Shape;29;p2"/>
            <p:cNvCxnSpPr/>
            <p:nvPr/>
          </p:nvCxnSpPr>
          <p:spPr>
            <a:xfrm>
              <a:off x="6324600" y="4114799"/>
              <a:ext cx="685800" cy="0"/>
            </a:xfrm>
            <a:prstGeom prst="straightConnector1">
              <a:avLst/>
            </a:prstGeom>
            <a:noFill/>
            <a:ln cap="sq" cmpd="sng" w="76200">
              <a:solidFill>
                <a:srgbClr val="000000"/>
              </a:solidFill>
              <a:prstDash val="solid"/>
              <a:bevel/>
              <a:headEnd len="sm" w="sm" type="none"/>
              <a:tailEnd len="sm" w="sm" type="none"/>
            </a:ln>
          </p:spPr>
        </p:cxnSp>
      </p:grpSp>
      <p:grpSp>
        <p:nvGrpSpPr>
          <p:cNvPr id="30" name="Google Shape;30;p2"/>
          <p:cNvGrpSpPr/>
          <p:nvPr/>
        </p:nvGrpSpPr>
        <p:grpSpPr>
          <a:xfrm rot="10800000">
            <a:off x="13647555" y="4163799"/>
            <a:ext cx="739477" cy="789038"/>
            <a:chOff x="6324600" y="4114799"/>
            <a:chExt cx="685800" cy="685800"/>
          </a:xfrm>
        </p:grpSpPr>
        <p:cxnSp>
          <p:nvCxnSpPr>
            <p:cNvPr id="31" name="Google Shape;31;p2"/>
            <p:cNvCxnSpPr/>
            <p:nvPr/>
          </p:nvCxnSpPr>
          <p:spPr>
            <a:xfrm rot="10800000">
              <a:off x="6324600" y="4114799"/>
              <a:ext cx="0" cy="685800"/>
            </a:xfrm>
            <a:prstGeom prst="straightConnector1">
              <a:avLst/>
            </a:prstGeom>
            <a:noFill/>
            <a:ln cap="sq" cmpd="sng" w="76200">
              <a:solidFill>
                <a:srgbClr val="000000"/>
              </a:solidFill>
              <a:prstDash val="solid"/>
              <a:bevel/>
              <a:headEnd len="sm" w="sm" type="none"/>
              <a:tailEnd len="sm" w="sm" type="none"/>
            </a:ln>
          </p:spPr>
        </p:cxnSp>
        <p:cxnSp>
          <p:nvCxnSpPr>
            <p:cNvPr id="32" name="Google Shape;32;p2"/>
            <p:cNvCxnSpPr/>
            <p:nvPr/>
          </p:nvCxnSpPr>
          <p:spPr>
            <a:xfrm>
              <a:off x="6324600" y="4114799"/>
              <a:ext cx="685800" cy="0"/>
            </a:xfrm>
            <a:prstGeom prst="straightConnector1">
              <a:avLst/>
            </a:prstGeom>
            <a:noFill/>
            <a:ln cap="sq" cmpd="sng" w="76200">
              <a:solidFill>
                <a:srgbClr val="000000"/>
              </a:solidFill>
              <a:prstDash val="solid"/>
              <a:bevel/>
              <a:headEnd len="sm" w="sm" type="none"/>
              <a:tailEnd len="sm" w="sm" type="none"/>
            </a:ln>
          </p:spPr>
        </p:cxnSp>
      </p:grpSp>
      <p:sp>
        <p:nvSpPr>
          <p:cNvPr id="33" name="Google Shape;33;p2"/>
          <p:cNvSpPr txBox="1"/>
          <p:nvPr/>
        </p:nvSpPr>
        <p:spPr>
          <a:xfrm>
            <a:off x="4717852" y="6466248"/>
            <a:ext cx="8852292" cy="27963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Roboto Condensed"/>
                <a:ea typeface="Roboto Condensed"/>
                <a:cs typeface="Roboto Condensed"/>
                <a:sym typeface="Roboto Condensed"/>
              </a:rPr>
              <a:t>Stanislas Furrer</a:t>
            </a:r>
            <a:endParaRPr b="1" i="0" sz="30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Roboto Condensed"/>
                <a:ea typeface="Roboto Condensed"/>
                <a:cs typeface="Roboto Condensed"/>
                <a:sym typeface="Roboto Condensed"/>
              </a:rPr>
              <a:t>Swiss Mobility Programme</a:t>
            </a:r>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Roboto Condensed"/>
                <a:ea typeface="Roboto Condensed"/>
                <a:cs typeface="Roboto Condensed"/>
                <a:sym typeface="Roboto Condensed"/>
              </a:rPr>
              <a:t>Eidgenössische Technische Hochschule Zürich(ETHZ)</a:t>
            </a:r>
            <a:endParaRPr b="1" i="0" sz="30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Roboto Condensed"/>
                <a:ea typeface="Roboto Condensed"/>
                <a:cs typeface="Roboto Condensed"/>
                <a:sym typeface="Roboto Condensed"/>
              </a:rPr>
              <a:t>Zurich, Switzerland</a:t>
            </a:r>
            <a:endParaRPr b="1" i="0" sz="30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Roboto Condensed"/>
                <a:ea typeface="Roboto Condensed"/>
                <a:cs typeface="Roboto Condensed"/>
                <a:sym typeface="Roboto Condensed"/>
              </a:rPr>
              <a:t>Email: sfurrer@student.ethz.ch</a:t>
            </a:r>
            <a:endParaRPr b="1" i="0" sz="3000" u="none" cap="none" strike="noStrike">
              <a:solidFill>
                <a:srgbClr val="000000"/>
              </a:solidFill>
              <a:latin typeface="Roboto Condensed"/>
              <a:ea typeface="Roboto Condensed"/>
              <a:cs typeface="Roboto Condensed"/>
              <a:sym typeface="Roboto Condensed"/>
            </a:endParaRPr>
          </a:p>
        </p:txBody>
      </p:sp>
      <p:sp>
        <p:nvSpPr>
          <p:cNvPr id="34" name="Google Shape;34;p2"/>
          <p:cNvSpPr txBox="1"/>
          <p:nvPr/>
        </p:nvSpPr>
        <p:spPr>
          <a:xfrm>
            <a:off x="16482050" y="9438950"/>
            <a:ext cx="16401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66666"/>
                </a:solidFill>
                <a:latin typeface="Arial"/>
                <a:ea typeface="Arial"/>
                <a:cs typeface="Arial"/>
                <a:sym typeface="Arial"/>
              </a:rPr>
              <a:t>03.08.2021</a:t>
            </a:r>
            <a:endParaRPr b="1" i="0" sz="2000" u="none" cap="none" strike="noStrike">
              <a:solidFill>
                <a:srgbClr val="666666"/>
              </a:solidFill>
              <a:latin typeface="Arial"/>
              <a:ea typeface="Arial"/>
              <a:cs typeface="Arial"/>
              <a:sym typeface="Arial"/>
            </a:endParaRPr>
          </a:p>
        </p:txBody>
      </p:sp>
      <p:pic>
        <p:nvPicPr>
          <p:cNvPr id="35" name="Google Shape;35;p2"/>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6" name="Google Shape;36;p2"/>
          <p:cNvPicPr preferRelativeResize="0"/>
          <p:nvPr/>
        </p:nvPicPr>
        <p:blipFill rotWithShape="1">
          <a:blip r:embed="rId4">
            <a:alphaModFix/>
          </a:blip>
          <a:srcRect b="0" l="0" r="0" t="0"/>
          <a:stretch/>
        </p:blipFill>
        <p:spPr>
          <a:xfrm>
            <a:off x="0" y="26384"/>
            <a:ext cx="3895374" cy="6492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cxnSp>
        <p:nvCxnSpPr>
          <p:cNvPr id="333" name="Google Shape;333;p14"/>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34" name="Google Shape;334;p14"/>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8</a:t>
            </a:r>
            <a:endParaRPr b="1" i="0" sz="2000" u="none" cap="none" strike="noStrike">
              <a:solidFill>
                <a:srgbClr val="8B8B9A"/>
              </a:solidFill>
              <a:latin typeface="Roboto"/>
              <a:ea typeface="Roboto"/>
              <a:cs typeface="Roboto"/>
              <a:sym typeface="Roboto"/>
            </a:endParaRPr>
          </a:p>
        </p:txBody>
      </p:sp>
      <p:pic>
        <p:nvPicPr>
          <p:cNvPr id="335" name="Google Shape;335;p14"/>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36" name="Google Shape;336;p14"/>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337" name="Google Shape;337;p14"/>
          <p:cNvSpPr txBox="1"/>
          <p:nvPr/>
        </p:nvSpPr>
        <p:spPr>
          <a:xfrm>
            <a:off x="671948" y="1548445"/>
            <a:ext cx="990122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Attacks </a:t>
            </a:r>
            <a:r>
              <a:rPr b="1" i="1" lang="en-US" sz="5400" u="none" cap="none" strike="noStrike">
                <a:solidFill>
                  <a:schemeClr val="dk2"/>
                </a:solidFill>
                <a:latin typeface="Roboto Condensed"/>
                <a:ea typeface="Roboto Condensed"/>
                <a:cs typeface="Roboto Condensed"/>
                <a:sym typeface="Roboto Condensed"/>
              </a:rPr>
              <a:t>Geometric Inspired [Text]</a:t>
            </a:r>
            <a:endParaRPr b="0" i="0" sz="2800" u="none" cap="none" strike="noStrike">
              <a:solidFill>
                <a:schemeClr val="accent1"/>
              </a:solidFill>
              <a:latin typeface="Roboto Condensed"/>
              <a:ea typeface="Roboto Condensed"/>
              <a:cs typeface="Roboto Condensed"/>
              <a:sym typeface="Roboto Condensed"/>
            </a:endParaRPr>
          </a:p>
        </p:txBody>
      </p:sp>
      <p:cxnSp>
        <p:nvCxnSpPr>
          <p:cNvPr id="338" name="Google Shape;338;p14"/>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39" name="Google Shape;339;p14"/>
          <p:cNvSpPr txBox="1"/>
          <p:nvPr/>
        </p:nvSpPr>
        <p:spPr>
          <a:xfrm>
            <a:off x="892655" y="2852532"/>
            <a:ext cx="11245386" cy="165513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Key Idea 	</a:t>
            </a:r>
            <a:r>
              <a:rPr b="0" i="0" lang="en-US" sz="2800" u="none" cap="none" strike="noStrike">
                <a:solidFill>
                  <a:schemeClr val="dk1"/>
                </a:solidFill>
                <a:latin typeface="Roboto"/>
                <a:ea typeface="Roboto"/>
                <a:cs typeface="Roboto"/>
                <a:sym typeface="Roboto"/>
              </a:rPr>
              <a:t>:</a:t>
            </a:r>
            <a:r>
              <a:rPr b="1" i="0" lang="en-US" sz="2800" u="none" cap="none" strike="noStrike">
                <a:solidFill>
                  <a:schemeClr val="dk1"/>
                </a:solidFill>
                <a:latin typeface="Roboto"/>
                <a:ea typeface="Roboto"/>
                <a:cs typeface="Roboto"/>
                <a:sym typeface="Roboto"/>
              </a:rPr>
              <a:t> </a:t>
            </a:r>
            <a:r>
              <a:rPr b="0" i="0" lang="en-US" sz="2800" u="none" cap="none" strike="noStrike">
                <a:solidFill>
                  <a:srgbClr val="7F7F7F"/>
                </a:solidFill>
                <a:latin typeface="Roboto"/>
                <a:ea typeface="Roboto"/>
                <a:cs typeface="Roboto"/>
                <a:sym typeface="Roboto"/>
              </a:rPr>
              <a:t>Generates adversarials by efficient </a:t>
            </a:r>
            <a:r>
              <a:rPr b="0" i="0" lang="en-US" sz="2800" u="none" cap="none" strike="noStrike">
                <a:solidFill>
                  <a:schemeClr val="accent1"/>
                </a:solidFill>
                <a:latin typeface="Roboto"/>
                <a:ea typeface="Roboto"/>
                <a:cs typeface="Roboto"/>
                <a:sym typeface="Roboto"/>
              </a:rPr>
              <a:t>word replacement</a:t>
            </a:r>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		  </a:t>
            </a:r>
            <a:r>
              <a:rPr b="0" i="0" lang="en-US" sz="2800" u="none" cap="none" strike="noStrike">
                <a:solidFill>
                  <a:srgbClr val="7F7F7F"/>
                </a:solidFill>
                <a:latin typeface="Roboto"/>
                <a:ea typeface="Roboto"/>
                <a:cs typeface="Roboto"/>
                <a:sym typeface="Roboto"/>
              </a:rPr>
              <a:t>Two steps : </a:t>
            </a:r>
            <a:r>
              <a:rPr b="0" i="0" lang="en-US" sz="2800" u="none" cap="none" strike="noStrike">
                <a:solidFill>
                  <a:schemeClr val="accent6"/>
                </a:solidFill>
                <a:latin typeface="Roboto"/>
                <a:ea typeface="Roboto"/>
                <a:cs typeface="Roboto"/>
                <a:sym typeface="Roboto"/>
              </a:rPr>
              <a:t>word selection </a:t>
            </a:r>
            <a:r>
              <a:rPr b="0" i="0" lang="en-US" sz="2800" u="none" cap="none" strike="noStrike">
                <a:solidFill>
                  <a:srgbClr val="7F7F7F"/>
                </a:solidFill>
                <a:latin typeface="Roboto"/>
                <a:ea typeface="Roboto"/>
                <a:cs typeface="Roboto"/>
                <a:sym typeface="Roboto"/>
              </a:rPr>
              <a:t>and </a:t>
            </a:r>
            <a:r>
              <a:rPr b="0" i="0" lang="en-US" sz="2800" u="none" cap="none" strike="noStrike">
                <a:solidFill>
                  <a:schemeClr val="accent6"/>
                </a:solidFill>
                <a:latin typeface="Roboto"/>
                <a:ea typeface="Roboto"/>
                <a:cs typeface="Roboto"/>
                <a:sym typeface="Roboto"/>
              </a:rPr>
              <a:t>synonym replacement</a:t>
            </a:r>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Result</a:t>
            </a:r>
            <a:r>
              <a:rPr b="0" i="0" lang="en-US" sz="2800" u="none" cap="none" strike="noStrike">
                <a:solidFill>
                  <a:srgbClr val="7F7F7F"/>
                </a:solidFill>
                <a:latin typeface="Roboto"/>
                <a:ea typeface="Roboto"/>
                <a:cs typeface="Roboto"/>
                <a:sym typeface="Roboto"/>
              </a:rPr>
              <a:t>	</a:t>
            </a:r>
            <a:r>
              <a:rPr b="0" i="0" lang="en-US" sz="2800" u="none" cap="none" strike="noStrike">
                <a:solidFill>
                  <a:schemeClr val="dk1"/>
                </a:solidFill>
                <a:latin typeface="Roboto"/>
                <a:ea typeface="Roboto"/>
                <a:cs typeface="Roboto"/>
                <a:sym typeface="Roboto"/>
              </a:rPr>
              <a:t>:</a:t>
            </a:r>
            <a:r>
              <a:rPr b="0" i="0" lang="en-US" sz="2800" u="none" cap="none" strike="noStrike">
                <a:solidFill>
                  <a:srgbClr val="7F7F7F"/>
                </a:solidFill>
                <a:latin typeface="Roboto"/>
                <a:ea typeface="Roboto"/>
                <a:cs typeface="Roboto"/>
                <a:sym typeface="Roboto"/>
              </a:rPr>
              <a:t> Fool model with </a:t>
            </a:r>
            <a:r>
              <a:rPr b="0" i="0" lang="en-US" sz="2800" u="none" cap="none" strike="noStrike">
                <a:solidFill>
                  <a:schemeClr val="accent1"/>
                </a:solidFill>
                <a:latin typeface="Roboto"/>
                <a:ea typeface="Roboto"/>
                <a:cs typeface="Roboto"/>
                <a:sym typeface="Roboto"/>
              </a:rPr>
              <a:t>high success </a:t>
            </a:r>
            <a:r>
              <a:rPr b="0" i="0" lang="en-US" sz="2800" u="none" cap="none" strike="noStrike">
                <a:solidFill>
                  <a:srgbClr val="7F7F7F"/>
                </a:solidFill>
                <a:latin typeface="Roboto"/>
                <a:ea typeface="Roboto"/>
                <a:cs typeface="Roboto"/>
                <a:sym typeface="Roboto"/>
              </a:rPr>
              <a:t>and </a:t>
            </a:r>
            <a:r>
              <a:rPr b="0" i="0" lang="en-US" sz="2800" u="none" cap="none" strike="noStrike">
                <a:solidFill>
                  <a:schemeClr val="accent1"/>
                </a:solidFill>
                <a:latin typeface="Roboto"/>
                <a:ea typeface="Roboto"/>
                <a:cs typeface="Roboto"/>
                <a:sym typeface="Roboto"/>
              </a:rPr>
              <a:t>low word replacement</a:t>
            </a:r>
            <a:endParaRPr/>
          </a:p>
        </p:txBody>
      </p:sp>
      <p:sp>
        <p:nvSpPr>
          <p:cNvPr id="340" name="Google Shape;340;p14"/>
          <p:cNvSpPr txBox="1"/>
          <p:nvPr/>
        </p:nvSpPr>
        <p:spPr>
          <a:xfrm>
            <a:off x="892655" y="4892947"/>
            <a:ext cx="10227379" cy="4544770"/>
          </a:xfrm>
          <a:prstGeom prst="rect">
            <a:avLst/>
          </a:prstGeom>
          <a:blipFill rotWithShape="1">
            <a:blip r:embed="rId5">
              <a:alphaModFix/>
            </a:blip>
            <a:stretch>
              <a:fillRect b="0" l="-1191" r="0" t="-147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pic>
        <p:nvPicPr>
          <p:cNvPr id="341" name="Google Shape;341;p14"/>
          <p:cNvPicPr preferRelativeResize="0"/>
          <p:nvPr/>
        </p:nvPicPr>
        <p:blipFill rotWithShape="1">
          <a:blip r:embed="rId6">
            <a:alphaModFix/>
          </a:blip>
          <a:srcRect b="0" l="0" r="0" t="0"/>
          <a:stretch/>
        </p:blipFill>
        <p:spPr>
          <a:xfrm>
            <a:off x="12415927" y="4892947"/>
            <a:ext cx="4875123" cy="4336294"/>
          </a:xfrm>
          <a:prstGeom prst="rect">
            <a:avLst/>
          </a:prstGeom>
          <a:noFill/>
          <a:ln>
            <a:noFill/>
          </a:ln>
        </p:spPr>
      </p:pic>
      <p:sp>
        <p:nvSpPr>
          <p:cNvPr id="342" name="Google Shape;342;p14"/>
          <p:cNvSpPr txBox="1"/>
          <p:nvPr/>
        </p:nvSpPr>
        <p:spPr>
          <a:xfrm>
            <a:off x="3006050" y="9664895"/>
            <a:ext cx="12991243" cy="10244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Roboto"/>
                <a:ea typeface="Roboto"/>
                <a:cs typeface="Roboto"/>
                <a:sym typeface="Roboto"/>
              </a:rPr>
              <a:t>[5] </a:t>
            </a:r>
            <a:r>
              <a:rPr b="0" i="0" lang="en-US" sz="1400" u="none" cap="none" strike="noStrike">
                <a:solidFill>
                  <a:srgbClr val="7F7F7F"/>
                </a:solidFill>
                <a:latin typeface="Arial"/>
                <a:ea typeface="Arial"/>
                <a:cs typeface="Arial"/>
                <a:sym typeface="Arial"/>
              </a:rPr>
              <a:t>Meng, Zhao, and Roger Wattenhofer. "A Geometry-Inspired Attack for Generating Natural Language Adversarial Examples." </a:t>
            </a:r>
            <a:r>
              <a:rPr b="0" i="1" lang="en-US" sz="1400" u="none" cap="none" strike="noStrike">
                <a:solidFill>
                  <a:srgbClr val="7F7F7F"/>
                </a:solidFill>
                <a:latin typeface="Arial"/>
                <a:ea typeface="Arial"/>
                <a:cs typeface="Arial"/>
                <a:sym typeface="Arial"/>
              </a:rPr>
              <a:t>arXiv preprint arXiv:2010.01345</a:t>
            </a:r>
            <a:r>
              <a:rPr b="0" i="0" lang="en-US" sz="1400" u="none" cap="none" strike="noStrike">
                <a:solidFill>
                  <a:srgbClr val="7F7F7F"/>
                </a:solidFill>
                <a:latin typeface="Arial"/>
                <a:ea typeface="Arial"/>
                <a:cs typeface="Arial"/>
                <a:sym typeface="Arial"/>
              </a:rPr>
              <a:t> (2020).</a:t>
            </a:r>
            <a:endParaRPr b="0" i="0" sz="1400" u="none" cap="none" strike="noStrike">
              <a:solidFill>
                <a:srgbClr val="7F7F7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500"/>
                                        <p:tgtEl>
                                          <p:spTgt spid="34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cxnSp>
        <p:nvCxnSpPr>
          <p:cNvPr id="347" name="Google Shape;347;p15"/>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48" name="Google Shape;348;p15"/>
          <p:cNvSpPr txBox="1"/>
          <p:nvPr/>
        </p:nvSpPr>
        <p:spPr>
          <a:xfrm>
            <a:off x="172529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9</a:t>
            </a:r>
            <a:endParaRPr b="1" i="0" sz="2000" u="none" cap="none" strike="noStrike">
              <a:solidFill>
                <a:srgbClr val="8B8B9A"/>
              </a:solidFill>
              <a:latin typeface="Roboto"/>
              <a:ea typeface="Roboto"/>
              <a:cs typeface="Roboto"/>
              <a:sym typeface="Roboto"/>
            </a:endParaRPr>
          </a:p>
        </p:txBody>
      </p:sp>
      <p:pic>
        <p:nvPicPr>
          <p:cNvPr id="349" name="Google Shape;349;p15"/>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50" name="Google Shape;350;p15"/>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351" name="Google Shape;351;p15"/>
          <p:cNvSpPr txBox="1"/>
          <p:nvPr/>
        </p:nvSpPr>
        <p:spPr>
          <a:xfrm>
            <a:off x="671948" y="1548445"/>
            <a:ext cx="11245732"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Adversaries’ hyperparameters</a:t>
            </a:r>
            <a:endParaRPr b="0" i="1" sz="2800" u="none" cap="none" strike="noStrike">
              <a:solidFill>
                <a:schemeClr val="dk2"/>
              </a:solidFill>
              <a:latin typeface="Roboto Condensed"/>
              <a:ea typeface="Roboto Condensed"/>
              <a:cs typeface="Roboto Condensed"/>
              <a:sym typeface="Roboto Condensed"/>
            </a:endParaRPr>
          </a:p>
        </p:txBody>
      </p:sp>
      <p:cxnSp>
        <p:nvCxnSpPr>
          <p:cNvPr id="352" name="Google Shape;352;p15"/>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53" name="Google Shape;353;p15"/>
          <p:cNvSpPr txBox="1"/>
          <p:nvPr/>
        </p:nvSpPr>
        <p:spPr>
          <a:xfrm>
            <a:off x="925044" y="2676777"/>
            <a:ext cx="2920992"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Hyperparameter.</a:t>
            </a:r>
            <a:endParaRPr/>
          </a:p>
        </p:txBody>
      </p:sp>
      <p:sp>
        <p:nvSpPr>
          <p:cNvPr id="354" name="Google Shape;354;p15"/>
          <p:cNvSpPr txBox="1"/>
          <p:nvPr/>
        </p:nvSpPr>
        <p:spPr>
          <a:xfrm>
            <a:off x="925043" y="3128118"/>
            <a:ext cx="5265927" cy="3345981"/>
          </a:xfrm>
          <a:prstGeom prst="rect">
            <a:avLst/>
          </a:prstGeom>
          <a:blipFill rotWithShape="1">
            <a:blip r:embed="rId5">
              <a:alphaModFix/>
            </a:blip>
            <a:stretch>
              <a:fillRect b="0" l="-2430" r="0" t="-16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pic>
        <p:nvPicPr>
          <p:cNvPr id="355" name="Google Shape;355;p15"/>
          <p:cNvPicPr preferRelativeResize="0"/>
          <p:nvPr/>
        </p:nvPicPr>
        <p:blipFill rotWithShape="1">
          <a:blip r:embed="rId6">
            <a:alphaModFix/>
          </a:blip>
          <a:srcRect b="0" l="0" r="0" t="0"/>
          <a:stretch/>
        </p:blipFill>
        <p:spPr>
          <a:xfrm>
            <a:off x="925044" y="7007835"/>
            <a:ext cx="7031896" cy="853196"/>
          </a:xfrm>
          <a:prstGeom prst="rect">
            <a:avLst/>
          </a:prstGeom>
          <a:noFill/>
          <a:ln>
            <a:noFill/>
          </a:ln>
        </p:spPr>
      </p:pic>
      <p:sp>
        <p:nvSpPr>
          <p:cNvPr id="356" name="Google Shape;356;p15"/>
          <p:cNvSpPr/>
          <p:nvPr/>
        </p:nvSpPr>
        <p:spPr>
          <a:xfrm>
            <a:off x="4271007" y="7272141"/>
            <a:ext cx="406400" cy="44712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7" name="Google Shape;357;p15"/>
          <p:cNvCxnSpPr/>
          <p:nvPr/>
        </p:nvCxnSpPr>
        <p:spPr>
          <a:xfrm>
            <a:off x="4372607" y="7861031"/>
            <a:ext cx="3251200" cy="0"/>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sp>
        <p:nvSpPr>
          <p:cNvPr id="358" name="Google Shape;358;p15"/>
          <p:cNvSpPr txBox="1"/>
          <p:nvPr/>
        </p:nvSpPr>
        <p:spPr>
          <a:xfrm>
            <a:off x="5555617" y="8002800"/>
            <a:ext cx="1938830"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&lt;0.005</a:t>
            </a:r>
            <a:endParaRPr/>
          </a:p>
        </p:txBody>
      </p:sp>
      <p:sp>
        <p:nvSpPr>
          <p:cNvPr id="359" name="Google Shape;359;p15"/>
          <p:cNvSpPr txBox="1"/>
          <p:nvPr/>
        </p:nvSpPr>
        <p:spPr>
          <a:xfrm>
            <a:off x="925044" y="6087082"/>
            <a:ext cx="2375971"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PGD [Images]</a:t>
            </a:r>
            <a:endParaRPr/>
          </a:p>
        </p:txBody>
      </p:sp>
      <p:sp>
        <p:nvSpPr>
          <p:cNvPr id="360" name="Google Shape;360;p15"/>
          <p:cNvSpPr txBox="1"/>
          <p:nvPr/>
        </p:nvSpPr>
        <p:spPr>
          <a:xfrm>
            <a:off x="3962278" y="6673355"/>
            <a:ext cx="1593339"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=0.05</a:t>
            </a:r>
            <a:endParaRPr/>
          </a:p>
        </p:txBody>
      </p:sp>
      <p:pic>
        <p:nvPicPr>
          <p:cNvPr descr="Chart, line chart, histogram&#10;&#10;Description automatically generated" id="361" name="Google Shape;361;p15"/>
          <p:cNvPicPr preferRelativeResize="0"/>
          <p:nvPr/>
        </p:nvPicPr>
        <p:blipFill rotWithShape="1">
          <a:blip r:embed="rId7">
            <a:alphaModFix/>
          </a:blip>
          <a:srcRect b="0" l="0" r="0" t="0"/>
          <a:stretch/>
        </p:blipFill>
        <p:spPr>
          <a:xfrm>
            <a:off x="8146900" y="2729433"/>
            <a:ext cx="9552077" cy="3353941"/>
          </a:xfrm>
          <a:prstGeom prst="rect">
            <a:avLst/>
          </a:prstGeom>
          <a:noFill/>
          <a:ln>
            <a:noFill/>
          </a:ln>
        </p:spPr>
      </p:pic>
      <p:sp>
        <p:nvSpPr>
          <p:cNvPr id="362" name="Google Shape;362;p15"/>
          <p:cNvSpPr/>
          <p:nvPr/>
        </p:nvSpPr>
        <p:spPr>
          <a:xfrm>
            <a:off x="10020505" y="5537231"/>
            <a:ext cx="471329" cy="3214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hart&#10;&#10;Description automatically generated" id="363" name="Google Shape;363;p15"/>
          <p:cNvPicPr preferRelativeResize="0"/>
          <p:nvPr/>
        </p:nvPicPr>
        <p:blipFill rotWithShape="1">
          <a:blip r:embed="rId8">
            <a:alphaModFix/>
          </a:blip>
          <a:srcRect b="0" l="0" r="0" t="0"/>
          <a:stretch/>
        </p:blipFill>
        <p:spPr>
          <a:xfrm>
            <a:off x="8124970" y="6048203"/>
            <a:ext cx="9518404" cy="3342117"/>
          </a:xfrm>
          <a:prstGeom prst="rect">
            <a:avLst/>
          </a:prstGeom>
          <a:noFill/>
          <a:ln>
            <a:noFill/>
          </a:ln>
        </p:spPr>
      </p:pic>
      <p:sp>
        <p:nvSpPr>
          <p:cNvPr id="364" name="Google Shape;364;p15"/>
          <p:cNvSpPr/>
          <p:nvPr/>
        </p:nvSpPr>
        <p:spPr>
          <a:xfrm>
            <a:off x="14941973" y="5537231"/>
            <a:ext cx="471329" cy="3214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15"/>
          <p:cNvSpPr/>
          <p:nvPr/>
        </p:nvSpPr>
        <p:spPr>
          <a:xfrm>
            <a:off x="15472747" y="8826694"/>
            <a:ext cx="658526" cy="3214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5"/>
          <p:cNvSpPr/>
          <p:nvPr/>
        </p:nvSpPr>
        <p:spPr>
          <a:xfrm>
            <a:off x="10879366" y="8843498"/>
            <a:ext cx="658526" cy="3214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15"/>
          <p:cNvSpPr txBox="1"/>
          <p:nvPr/>
        </p:nvSpPr>
        <p:spPr>
          <a:xfrm>
            <a:off x="925042" y="8572458"/>
            <a:ext cx="7031896" cy="165513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Original ViLT Accuracy : 74.8 %</a:t>
            </a:r>
            <a:endParaRPr/>
          </a:p>
          <a:p>
            <a:pPr indent="0" lvl="0" marL="0" marR="0" rtl="0" algn="l">
              <a:lnSpc>
                <a:spcPct val="107000"/>
              </a:lnSpc>
              <a:spcBef>
                <a:spcPts val="800"/>
              </a:spcBef>
              <a:spcAft>
                <a:spcPts val="0"/>
              </a:spcAft>
              <a:buNone/>
            </a:pPr>
            <a:r>
              <a:rPr b="0" i="0" lang="en-US" sz="2800" u="none" cap="none" strike="noStrike">
                <a:solidFill>
                  <a:schemeClr val="dk2"/>
                </a:solidFill>
                <a:latin typeface="Roboto"/>
                <a:ea typeface="Roboto"/>
                <a:cs typeface="Roboto"/>
                <a:sym typeface="Roboto"/>
              </a:rPr>
              <a:t>After PGD	                      :10.4 %</a:t>
            </a:r>
            <a:endParaRPr/>
          </a:p>
          <a:p>
            <a:pPr indent="0" lvl="0" marL="0" marR="0" rtl="0" algn="l">
              <a:lnSpc>
                <a:spcPct val="107000"/>
              </a:lnSpc>
              <a:spcBef>
                <a:spcPts val="800"/>
              </a:spcBef>
              <a:spcAft>
                <a:spcPts val="0"/>
              </a:spcAft>
              <a:buNone/>
            </a:pPr>
            <a:r>
              <a:rPr b="0" i="0" lang="en-US" sz="2800" u="none" cap="none" strike="noStrike">
                <a:solidFill>
                  <a:schemeClr val="dk2"/>
                </a:solidFill>
                <a:latin typeface="Roboto"/>
                <a:ea typeface="Roboto"/>
                <a:cs typeface="Roboto"/>
                <a:sym typeface="Roboto"/>
              </a:rPr>
              <a:t>After Geometric              : 35.4 %</a:t>
            </a:r>
            <a:endParaRPr b="0" i="0" sz="2800" u="none" cap="none" strike="noStrike">
              <a:solidFill>
                <a:schemeClr val="dk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cxnSp>
        <p:nvCxnSpPr>
          <p:cNvPr id="372" name="Google Shape;372;p16"/>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73" name="Google Shape;373;p16"/>
          <p:cNvSpPr txBox="1"/>
          <p:nvPr/>
        </p:nvSpPr>
        <p:spPr>
          <a:xfrm>
            <a:off x="17252950" y="969661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10</a:t>
            </a:r>
            <a:endParaRPr b="1" i="0" sz="2000" u="none" cap="none" strike="noStrike">
              <a:solidFill>
                <a:srgbClr val="8B8B9A"/>
              </a:solidFill>
              <a:latin typeface="Roboto"/>
              <a:ea typeface="Roboto"/>
              <a:cs typeface="Roboto"/>
              <a:sym typeface="Roboto"/>
            </a:endParaRPr>
          </a:p>
        </p:txBody>
      </p:sp>
      <p:pic>
        <p:nvPicPr>
          <p:cNvPr id="374" name="Google Shape;374;p16"/>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75" name="Google Shape;375;p16"/>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376" name="Google Shape;376;p16"/>
          <p:cNvSpPr txBox="1"/>
          <p:nvPr/>
        </p:nvSpPr>
        <p:spPr>
          <a:xfrm>
            <a:off x="671948" y="1548445"/>
            <a:ext cx="10802079"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Attacked Samples</a:t>
            </a:r>
            <a:endParaRPr b="0" i="1" sz="2800" u="none" cap="none" strike="noStrike">
              <a:solidFill>
                <a:schemeClr val="dk2"/>
              </a:solidFill>
              <a:latin typeface="Roboto Condensed"/>
              <a:ea typeface="Roboto Condensed"/>
              <a:cs typeface="Roboto Condensed"/>
              <a:sym typeface="Roboto Condensed"/>
            </a:endParaRPr>
          </a:p>
        </p:txBody>
      </p:sp>
      <p:pic>
        <p:nvPicPr>
          <p:cNvPr descr="A picture containing text, grass, mammal, primate&#10;&#10;Description automatically generated" id="377" name="Google Shape;377;p16"/>
          <p:cNvPicPr preferRelativeResize="0"/>
          <p:nvPr/>
        </p:nvPicPr>
        <p:blipFill rotWithShape="1">
          <a:blip r:embed="rId5">
            <a:alphaModFix/>
          </a:blip>
          <a:srcRect b="0" l="0" r="0" t="0"/>
          <a:stretch/>
        </p:blipFill>
        <p:spPr>
          <a:xfrm>
            <a:off x="10562937" y="3350004"/>
            <a:ext cx="7725063" cy="4265692"/>
          </a:xfrm>
          <a:prstGeom prst="rect">
            <a:avLst/>
          </a:prstGeom>
          <a:noFill/>
          <a:ln>
            <a:noFill/>
          </a:ln>
        </p:spPr>
      </p:pic>
      <p:pic>
        <p:nvPicPr>
          <p:cNvPr descr="A picture containing graphical user interface&#10;&#10;Description automatically generated" id="378" name="Google Shape;378;p16"/>
          <p:cNvPicPr preferRelativeResize="0"/>
          <p:nvPr/>
        </p:nvPicPr>
        <p:blipFill rotWithShape="1">
          <a:blip r:embed="rId6">
            <a:alphaModFix/>
          </a:blip>
          <a:srcRect b="0" l="0" r="0" t="0"/>
          <a:stretch/>
        </p:blipFill>
        <p:spPr>
          <a:xfrm>
            <a:off x="0" y="3359105"/>
            <a:ext cx="10471803" cy="4247491"/>
          </a:xfrm>
          <a:prstGeom prst="rect">
            <a:avLst/>
          </a:prstGeom>
          <a:noFill/>
          <a:ln>
            <a:noFill/>
          </a:ln>
        </p:spPr>
      </p:pic>
      <p:sp>
        <p:nvSpPr>
          <p:cNvPr id="379" name="Google Shape;379;p16"/>
          <p:cNvSpPr/>
          <p:nvPr/>
        </p:nvSpPr>
        <p:spPr>
          <a:xfrm>
            <a:off x="13138614" y="7294222"/>
            <a:ext cx="955758" cy="32147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cxnSp>
        <p:nvCxnSpPr>
          <p:cNvPr id="384" name="Google Shape;384;p17"/>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85" name="Google Shape;385;p17"/>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11</a:t>
            </a:r>
            <a:endParaRPr b="1" i="0" sz="2000" u="none" cap="none" strike="noStrike">
              <a:solidFill>
                <a:srgbClr val="8B8B9A"/>
              </a:solidFill>
              <a:latin typeface="Roboto"/>
              <a:ea typeface="Roboto"/>
              <a:cs typeface="Roboto"/>
              <a:sym typeface="Roboto"/>
            </a:endParaRPr>
          </a:p>
        </p:txBody>
      </p:sp>
      <p:pic>
        <p:nvPicPr>
          <p:cNvPr id="386" name="Google Shape;386;p17"/>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87" name="Google Shape;387;p17"/>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388" name="Google Shape;388;p17"/>
          <p:cNvSpPr txBox="1"/>
          <p:nvPr/>
        </p:nvSpPr>
        <p:spPr>
          <a:xfrm>
            <a:off x="671948" y="1548445"/>
            <a:ext cx="990122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Pretraining MoCo</a:t>
            </a:r>
            <a:endParaRPr b="0" i="1" sz="2800" u="none" cap="none" strike="noStrike">
              <a:solidFill>
                <a:schemeClr val="dk2"/>
              </a:solidFill>
              <a:latin typeface="Roboto Condensed"/>
              <a:ea typeface="Roboto Condensed"/>
              <a:cs typeface="Roboto Condensed"/>
              <a:sym typeface="Roboto Condensed"/>
            </a:endParaRPr>
          </a:p>
        </p:txBody>
      </p:sp>
      <p:cxnSp>
        <p:nvCxnSpPr>
          <p:cNvPr id="389" name="Google Shape;389;p17"/>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Text&#10;&#10;Description automatically generated" id="390" name="Google Shape;390;p17"/>
          <p:cNvPicPr preferRelativeResize="0"/>
          <p:nvPr/>
        </p:nvPicPr>
        <p:blipFill rotWithShape="1">
          <a:blip r:embed="rId5">
            <a:alphaModFix/>
          </a:blip>
          <a:srcRect b="0" l="0" r="0" t="0"/>
          <a:stretch/>
        </p:blipFill>
        <p:spPr>
          <a:xfrm>
            <a:off x="8449122" y="1395851"/>
            <a:ext cx="9776628" cy="1238250"/>
          </a:xfrm>
          <a:prstGeom prst="rect">
            <a:avLst/>
          </a:prstGeom>
          <a:noFill/>
          <a:ln>
            <a:noFill/>
          </a:ln>
        </p:spPr>
      </p:pic>
      <p:pic>
        <p:nvPicPr>
          <p:cNvPr descr="Chart, line chart&#10;&#10;Description automatically generated" id="391" name="Google Shape;391;p17"/>
          <p:cNvPicPr preferRelativeResize="0"/>
          <p:nvPr/>
        </p:nvPicPr>
        <p:blipFill rotWithShape="1">
          <a:blip r:embed="rId6">
            <a:alphaModFix/>
          </a:blip>
          <a:srcRect b="0" l="0" r="0" t="0"/>
          <a:stretch/>
        </p:blipFill>
        <p:spPr>
          <a:xfrm>
            <a:off x="2174240" y="3461727"/>
            <a:ext cx="13939520" cy="5375542"/>
          </a:xfrm>
          <a:prstGeom prst="rect">
            <a:avLst/>
          </a:prstGeom>
          <a:noFill/>
          <a:ln>
            <a:noFill/>
          </a:ln>
        </p:spPr>
      </p:pic>
      <p:sp>
        <p:nvSpPr>
          <p:cNvPr id="392" name="Google Shape;392;p17"/>
          <p:cNvSpPr txBox="1"/>
          <p:nvPr/>
        </p:nvSpPr>
        <p:spPr>
          <a:xfrm>
            <a:off x="671948" y="2508997"/>
            <a:ext cx="9179116"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Pretraining with RMCL : </a:t>
            </a:r>
            <a:r>
              <a:rPr b="1" i="0" lang="en-US" sz="2800" u="none" cap="none" strike="noStrike">
                <a:solidFill>
                  <a:srgbClr val="FF0000"/>
                </a:solidFill>
                <a:latin typeface="Roboto"/>
                <a:ea typeface="Roboto"/>
                <a:cs typeface="Roboto"/>
                <a:sym typeface="Roboto"/>
              </a:rPr>
              <a:t>1 epoch </a:t>
            </a:r>
            <a:r>
              <a:rPr b="1" i="0" lang="en-US" sz="2800" u="none" cap="none" strike="noStrike">
                <a:solidFill>
                  <a:schemeClr val="dk1"/>
                </a:solidFill>
                <a:latin typeface="Roboto"/>
                <a:ea typeface="Roboto"/>
                <a:cs typeface="Roboto"/>
                <a:sym typeface="Roboto"/>
              </a:rPr>
              <a:t>on only </a:t>
            </a:r>
            <a:r>
              <a:rPr b="1" i="0" lang="en-US" sz="2800" u="none" cap="none" strike="noStrike">
                <a:solidFill>
                  <a:srgbClr val="FF0000"/>
                </a:solidFill>
                <a:latin typeface="Roboto"/>
                <a:ea typeface="Roboto"/>
                <a:cs typeface="Roboto"/>
                <a:sym typeface="Roboto"/>
              </a:rPr>
              <a:t>COCO</a:t>
            </a:r>
            <a:r>
              <a:rPr b="1" i="0" lang="en-US" sz="2800" u="none" cap="none" strike="noStrike">
                <a:solidFill>
                  <a:schemeClr val="dk1"/>
                </a:solidFill>
                <a:latin typeface="Roboto"/>
                <a:ea typeface="Roboto"/>
                <a:cs typeface="Roboto"/>
                <a:sym typeface="Roboto"/>
              </a:rPr>
              <a:t> dataset </a:t>
            </a:r>
            <a:endParaRPr/>
          </a:p>
        </p:txBody>
      </p:sp>
      <p:sp>
        <p:nvSpPr>
          <p:cNvPr id="393" name="Google Shape;393;p17"/>
          <p:cNvSpPr/>
          <p:nvPr/>
        </p:nvSpPr>
        <p:spPr>
          <a:xfrm>
            <a:off x="8067040" y="3461727"/>
            <a:ext cx="609600" cy="52790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17"/>
          <p:cNvSpPr/>
          <p:nvPr/>
        </p:nvSpPr>
        <p:spPr>
          <a:xfrm>
            <a:off x="11084559" y="2260315"/>
            <a:ext cx="344243" cy="34400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cxnSp>
        <p:nvCxnSpPr>
          <p:cNvPr id="399" name="Google Shape;399;p18"/>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400" name="Google Shape;400;p18"/>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12</a:t>
            </a:r>
            <a:endParaRPr b="1" i="0" sz="2000" u="none" cap="none" strike="noStrike">
              <a:solidFill>
                <a:srgbClr val="8B8B9A"/>
              </a:solidFill>
              <a:latin typeface="Roboto"/>
              <a:ea typeface="Roboto"/>
              <a:cs typeface="Roboto"/>
              <a:sym typeface="Roboto"/>
            </a:endParaRPr>
          </a:p>
        </p:txBody>
      </p:sp>
      <p:pic>
        <p:nvPicPr>
          <p:cNvPr id="401" name="Google Shape;401;p18"/>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402" name="Google Shape;402;p18"/>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403" name="Google Shape;403;p18"/>
          <p:cNvSpPr txBox="1"/>
          <p:nvPr/>
        </p:nvSpPr>
        <p:spPr>
          <a:xfrm>
            <a:off x="671948" y="1548445"/>
            <a:ext cx="990122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Pretraining MoCo</a:t>
            </a:r>
            <a:endParaRPr b="0" i="1" sz="2800" u="none" cap="none" strike="noStrike">
              <a:solidFill>
                <a:schemeClr val="dk2"/>
              </a:solidFill>
              <a:latin typeface="Roboto Condensed"/>
              <a:ea typeface="Roboto Condensed"/>
              <a:cs typeface="Roboto Condensed"/>
              <a:sym typeface="Roboto Condensed"/>
            </a:endParaRPr>
          </a:p>
        </p:txBody>
      </p:sp>
      <p:cxnSp>
        <p:nvCxnSpPr>
          <p:cNvPr id="404" name="Google Shape;404;p18"/>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Text&#10;&#10;Description automatically generated" id="405" name="Google Shape;405;p18"/>
          <p:cNvPicPr preferRelativeResize="0"/>
          <p:nvPr/>
        </p:nvPicPr>
        <p:blipFill rotWithShape="1">
          <a:blip r:embed="rId5">
            <a:alphaModFix/>
          </a:blip>
          <a:srcRect b="0" l="0" r="0" t="0"/>
          <a:stretch/>
        </p:blipFill>
        <p:spPr>
          <a:xfrm>
            <a:off x="8449122" y="1395851"/>
            <a:ext cx="9776628" cy="1238250"/>
          </a:xfrm>
          <a:prstGeom prst="rect">
            <a:avLst/>
          </a:prstGeom>
          <a:noFill/>
          <a:ln>
            <a:noFill/>
          </a:ln>
        </p:spPr>
      </p:pic>
      <p:pic>
        <p:nvPicPr>
          <p:cNvPr descr="Chart, line chart&#10;&#10;Description automatically generated" id="406" name="Google Shape;406;p18"/>
          <p:cNvPicPr preferRelativeResize="0"/>
          <p:nvPr/>
        </p:nvPicPr>
        <p:blipFill rotWithShape="1">
          <a:blip r:embed="rId6">
            <a:alphaModFix/>
          </a:blip>
          <a:srcRect b="0" l="0" r="0" t="0"/>
          <a:stretch/>
        </p:blipFill>
        <p:spPr>
          <a:xfrm>
            <a:off x="656291" y="3128842"/>
            <a:ext cx="9038767" cy="6187877"/>
          </a:xfrm>
          <a:prstGeom prst="rect">
            <a:avLst/>
          </a:prstGeom>
          <a:noFill/>
          <a:ln>
            <a:noFill/>
          </a:ln>
        </p:spPr>
      </p:pic>
      <p:sp>
        <p:nvSpPr>
          <p:cNvPr id="407" name="Google Shape;407;p18"/>
          <p:cNvSpPr/>
          <p:nvPr/>
        </p:nvSpPr>
        <p:spPr>
          <a:xfrm>
            <a:off x="1544320" y="3596640"/>
            <a:ext cx="1058378" cy="228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8" name="Google Shape;408;p18"/>
          <p:cNvSpPr/>
          <p:nvPr/>
        </p:nvSpPr>
        <p:spPr>
          <a:xfrm>
            <a:off x="5852160" y="3582155"/>
            <a:ext cx="1058378" cy="228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8"/>
          <p:cNvSpPr/>
          <p:nvPr/>
        </p:nvSpPr>
        <p:spPr>
          <a:xfrm>
            <a:off x="1720084" y="6321141"/>
            <a:ext cx="1058378" cy="228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p18"/>
          <p:cNvSpPr/>
          <p:nvPr/>
        </p:nvSpPr>
        <p:spPr>
          <a:xfrm>
            <a:off x="5825657" y="6321141"/>
            <a:ext cx="1058378" cy="22860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18"/>
          <p:cNvSpPr/>
          <p:nvPr/>
        </p:nvSpPr>
        <p:spPr>
          <a:xfrm rot="-7956975">
            <a:off x="2702075" y="3922138"/>
            <a:ext cx="318303" cy="389543"/>
          </a:xfrm>
          <a:prstGeom prst="upArrow">
            <a:avLst>
              <a:gd fmla="val 50000" name="adj1"/>
              <a:gd fmla="val 50000" name="adj2"/>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12" name="Google Shape;412;p18"/>
          <p:cNvCxnSpPr/>
          <p:nvPr/>
        </p:nvCxnSpPr>
        <p:spPr>
          <a:xfrm>
            <a:off x="14347008" y="1397599"/>
            <a:ext cx="2067418" cy="0"/>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cxnSp>
        <p:nvCxnSpPr>
          <p:cNvPr id="413" name="Google Shape;413;p18"/>
          <p:cNvCxnSpPr/>
          <p:nvPr/>
        </p:nvCxnSpPr>
        <p:spPr>
          <a:xfrm>
            <a:off x="12736460" y="2599140"/>
            <a:ext cx="2067418" cy="0"/>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sp>
        <p:nvSpPr>
          <p:cNvPr id="414" name="Google Shape;414;p18"/>
          <p:cNvSpPr/>
          <p:nvPr/>
        </p:nvSpPr>
        <p:spPr>
          <a:xfrm>
            <a:off x="13755078" y="6099160"/>
            <a:ext cx="58200" cy="45600"/>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5" name="Google Shape;415;p18"/>
          <p:cNvGrpSpPr/>
          <p:nvPr/>
        </p:nvGrpSpPr>
        <p:grpSpPr>
          <a:xfrm>
            <a:off x="13772891" y="4936243"/>
            <a:ext cx="1960385" cy="1193700"/>
            <a:chOff x="8929116" y="4177138"/>
            <a:chExt cx="1960385" cy="1193700"/>
          </a:xfrm>
        </p:grpSpPr>
        <p:cxnSp>
          <p:nvCxnSpPr>
            <p:cNvPr id="416" name="Google Shape;416;p18"/>
            <p:cNvCxnSpPr/>
            <p:nvPr/>
          </p:nvCxnSpPr>
          <p:spPr>
            <a:xfrm flipH="1" rot="10800000">
              <a:off x="8929116" y="4177138"/>
              <a:ext cx="1104900" cy="1193700"/>
            </a:xfrm>
            <a:prstGeom prst="straightConnector1">
              <a:avLst/>
            </a:prstGeom>
            <a:noFill/>
            <a:ln cap="flat" cmpd="sng" w="19050">
              <a:solidFill>
                <a:srgbClr val="19B8D6"/>
              </a:solidFill>
              <a:prstDash val="solid"/>
              <a:round/>
              <a:headEnd len="lg" w="lg" type="none"/>
              <a:tailEnd len="lg" w="lg" type="stealth"/>
            </a:ln>
          </p:spPr>
        </p:cxnSp>
        <p:sp>
          <p:nvSpPr>
            <p:cNvPr id="417" name="Google Shape;417;p18"/>
            <p:cNvSpPr txBox="1"/>
            <p:nvPr/>
          </p:nvSpPr>
          <p:spPr>
            <a:xfrm>
              <a:off x="9578801" y="4279059"/>
              <a:ext cx="1310700" cy="495000"/>
            </a:xfrm>
            <a:prstGeom prst="rect">
              <a:avLst/>
            </a:prstGeom>
            <a:blipFill rotWithShape="1">
              <a:blip r:embed="rId7">
                <a:alphaModFix/>
              </a:blip>
              <a:stretch>
                <a:fillRect b="-36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418" name="Google Shape;418;p18"/>
          <p:cNvGrpSpPr/>
          <p:nvPr/>
        </p:nvGrpSpPr>
        <p:grpSpPr>
          <a:xfrm>
            <a:off x="13670021" y="4295047"/>
            <a:ext cx="1310700" cy="1827954"/>
            <a:chOff x="8826246" y="3535942"/>
            <a:chExt cx="1310700" cy="1827954"/>
          </a:xfrm>
        </p:grpSpPr>
        <p:sp>
          <p:nvSpPr>
            <p:cNvPr id="419" name="Google Shape;419;p18"/>
            <p:cNvSpPr txBox="1"/>
            <p:nvPr/>
          </p:nvSpPr>
          <p:spPr>
            <a:xfrm>
              <a:off x="8826246" y="3535942"/>
              <a:ext cx="1310700" cy="507900"/>
            </a:xfrm>
            <a:prstGeom prst="rect">
              <a:avLst/>
            </a:prstGeom>
            <a:blipFill rotWithShape="1">
              <a:blip r:embed="rId8">
                <a:alphaModFix/>
              </a:blip>
              <a:stretch>
                <a:fillRect b="-10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20" name="Google Shape;420;p18"/>
            <p:cNvCxnSpPr/>
            <p:nvPr/>
          </p:nvCxnSpPr>
          <p:spPr>
            <a:xfrm flipH="1" rot="10800000">
              <a:off x="8930896" y="3966196"/>
              <a:ext cx="212400" cy="1397700"/>
            </a:xfrm>
            <a:prstGeom prst="straightConnector1">
              <a:avLst/>
            </a:prstGeom>
            <a:noFill/>
            <a:ln cap="flat" cmpd="sng" w="19050">
              <a:solidFill>
                <a:srgbClr val="DAA600"/>
              </a:solidFill>
              <a:prstDash val="solid"/>
              <a:round/>
              <a:headEnd len="lg" w="lg" type="none"/>
              <a:tailEnd len="lg" w="lg" type="stealth"/>
            </a:ln>
          </p:spPr>
        </p:cxnSp>
      </p:grpSp>
      <p:grpSp>
        <p:nvGrpSpPr>
          <p:cNvPr id="421" name="Google Shape;421;p18"/>
          <p:cNvGrpSpPr/>
          <p:nvPr/>
        </p:nvGrpSpPr>
        <p:grpSpPr>
          <a:xfrm>
            <a:off x="13787966" y="5977544"/>
            <a:ext cx="1721632" cy="519205"/>
            <a:chOff x="8944191" y="5218439"/>
            <a:chExt cx="1721632" cy="519205"/>
          </a:xfrm>
        </p:grpSpPr>
        <p:sp>
          <p:nvSpPr>
            <p:cNvPr id="422" name="Google Shape;422;p18"/>
            <p:cNvSpPr txBox="1"/>
            <p:nvPr/>
          </p:nvSpPr>
          <p:spPr>
            <a:xfrm>
              <a:off x="9355123" y="5229744"/>
              <a:ext cx="1310700" cy="507900"/>
            </a:xfrm>
            <a:prstGeom prst="rect">
              <a:avLst/>
            </a:prstGeom>
            <a:blipFill rotWithShape="1">
              <a:blip r:embed="rId9">
                <a:alphaModFix/>
              </a:blip>
              <a:stretch>
                <a:fillRect b="-1070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23" name="Google Shape;423;p18"/>
            <p:cNvCxnSpPr/>
            <p:nvPr/>
          </p:nvCxnSpPr>
          <p:spPr>
            <a:xfrm flipH="1" rot="10800000">
              <a:off x="8944191" y="5218439"/>
              <a:ext cx="979800" cy="152400"/>
            </a:xfrm>
            <a:prstGeom prst="straightConnector1">
              <a:avLst/>
            </a:prstGeom>
            <a:noFill/>
            <a:ln cap="flat" cmpd="sng" w="19050">
              <a:solidFill>
                <a:srgbClr val="DAA600"/>
              </a:solidFill>
              <a:prstDash val="solid"/>
              <a:round/>
              <a:headEnd len="lg" w="lg" type="none"/>
              <a:tailEnd len="lg" w="lg" type="stealth"/>
            </a:ln>
          </p:spPr>
        </p:cxnSp>
      </p:grpSp>
      <p:grpSp>
        <p:nvGrpSpPr>
          <p:cNvPr id="424" name="Google Shape;424;p18"/>
          <p:cNvGrpSpPr/>
          <p:nvPr/>
        </p:nvGrpSpPr>
        <p:grpSpPr>
          <a:xfrm>
            <a:off x="13801878" y="6144760"/>
            <a:ext cx="1447883" cy="1182278"/>
            <a:chOff x="10389823" y="6167228"/>
            <a:chExt cx="1447883" cy="1182278"/>
          </a:xfrm>
        </p:grpSpPr>
        <p:sp>
          <p:nvSpPr>
            <p:cNvPr id="425" name="Google Shape;425;p18"/>
            <p:cNvSpPr txBox="1"/>
            <p:nvPr/>
          </p:nvSpPr>
          <p:spPr>
            <a:xfrm>
              <a:off x="10527006" y="6841606"/>
              <a:ext cx="1310700" cy="507900"/>
            </a:xfrm>
            <a:prstGeom prst="rect">
              <a:avLst/>
            </a:prstGeom>
            <a:blipFill rotWithShape="1">
              <a:blip r:embed="rId10">
                <a:alphaModFix/>
              </a:blip>
              <a:stretch>
                <a:fillRect b="-10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26" name="Google Shape;426;p18"/>
            <p:cNvCxnSpPr>
              <a:stCxn id="414" idx="1"/>
            </p:cNvCxnSpPr>
            <p:nvPr/>
          </p:nvCxnSpPr>
          <p:spPr>
            <a:xfrm>
              <a:off x="10389823" y="6167228"/>
              <a:ext cx="535200" cy="714600"/>
            </a:xfrm>
            <a:prstGeom prst="straightConnector1">
              <a:avLst/>
            </a:prstGeom>
            <a:noFill/>
            <a:ln cap="flat" cmpd="sng" w="19050">
              <a:solidFill>
                <a:srgbClr val="DAA600"/>
              </a:solidFill>
              <a:prstDash val="solid"/>
              <a:round/>
              <a:headEnd len="lg" w="lg" type="none"/>
              <a:tailEnd len="lg" w="lg" type="stealth"/>
            </a:ln>
          </p:spPr>
        </p:cxnSp>
      </p:grpSp>
      <p:grpSp>
        <p:nvGrpSpPr>
          <p:cNvPr id="427" name="Google Shape;427;p18"/>
          <p:cNvGrpSpPr/>
          <p:nvPr/>
        </p:nvGrpSpPr>
        <p:grpSpPr>
          <a:xfrm>
            <a:off x="11996383" y="4926614"/>
            <a:ext cx="1805491" cy="1195406"/>
            <a:chOff x="7152608" y="4167509"/>
            <a:chExt cx="1805491" cy="1195406"/>
          </a:xfrm>
        </p:grpSpPr>
        <p:sp>
          <p:nvSpPr>
            <p:cNvPr id="428" name="Google Shape;428;p18"/>
            <p:cNvSpPr txBox="1"/>
            <p:nvPr/>
          </p:nvSpPr>
          <p:spPr>
            <a:xfrm>
              <a:off x="7152608" y="4167509"/>
              <a:ext cx="1310700" cy="507900"/>
            </a:xfrm>
            <a:prstGeom prst="rect">
              <a:avLst/>
            </a:prstGeom>
            <a:blipFill rotWithShape="1">
              <a:blip r:embed="rId11">
                <a:alphaModFix/>
              </a:blip>
              <a:stretch>
                <a:fillRect b="-1204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29" name="Google Shape;429;p18"/>
            <p:cNvCxnSpPr/>
            <p:nvPr/>
          </p:nvCxnSpPr>
          <p:spPr>
            <a:xfrm rot="10800000">
              <a:off x="7927599" y="4676215"/>
              <a:ext cx="1030500" cy="686700"/>
            </a:xfrm>
            <a:prstGeom prst="straightConnector1">
              <a:avLst/>
            </a:prstGeom>
            <a:noFill/>
            <a:ln cap="flat" cmpd="sng" w="19050">
              <a:solidFill>
                <a:srgbClr val="DAA600"/>
              </a:solidFill>
              <a:prstDash val="solid"/>
              <a:round/>
              <a:headEnd len="lg" w="lg" type="none"/>
              <a:tailEnd len="lg" w="lg" type="stealth"/>
            </a:ln>
          </p:spPr>
        </p:cxnSp>
      </p:grpSp>
      <p:grpSp>
        <p:nvGrpSpPr>
          <p:cNvPr id="430" name="Google Shape;430;p18"/>
          <p:cNvGrpSpPr/>
          <p:nvPr/>
        </p:nvGrpSpPr>
        <p:grpSpPr>
          <a:xfrm>
            <a:off x="11970794" y="4262611"/>
            <a:ext cx="4027455" cy="4255338"/>
            <a:chOff x="7127019" y="3503506"/>
            <a:chExt cx="4027455" cy="4255338"/>
          </a:xfrm>
        </p:grpSpPr>
        <p:grpSp>
          <p:nvGrpSpPr>
            <p:cNvPr id="431" name="Google Shape;431;p18"/>
            <p:cNvGrpSpPr/>
            <p:nvPr/>
          </p:nvGrpSpPr>
          <p:grpSpPr>
            <a:xfrm>
              <a:off x="7127019" y="3503506"/>
              <a:ext cx="3626797" cy="3665349"/>
              <a:chOff x="5013605" y="4114800"/>
              <a:chExt cx="3626797" cy="3665349"/>
            </a:xfrm>
          </p:grpSpPr>
          <p:sp>
            <p:nvSpPr>
              <p:cNvPr id="432" name="Google Shape;432;p18"/>
              <p:cNvSpPr/>
              <p:nvPr/>
            </p:nvSpPr>
            <p:spPr>
              <a:xfrm>
                <a:off x="5013702" y="4161295"/>
                <a:ext cx="3626700" cy="3580200"/>
              </a:xfrm>
              <a:prstGeom prst="ellipse">
                <a:avLst/>
              </a:prstGeom>
              <a:noFill/>
              <a:ln cap="flat" cmpd="sng" w="25400">
                <a:solidFill>
                  <a:srgbClr val="0706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 name="Google Shape;433;p18"/>
              <p:cNvSpPr/>
              <p:nvPr/>
            </p:nvSpPr>
            <p:spPr>
              <a:xfrm rot="10800000">
                <a:off x="5013605" y="5343157"/>
                <a:ext cx="3626700" cy="1216500"/>
              </a:xfrm>
              <a:prstGeom prst="arc">
                <a:avLst>
                  <a:gd fmla="val 1095665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34" name="Google Shape;434;p18"/>
              <p:cNvSpPr/>
              <p:nvPr/>
            </p:nvSpPr>
            <p:spPr>
              <a:xfrm>
                <a:off x="5013702" y="5495440"/>
                <a:ext cx="3626700" cy="1216500"/>
              </a:xfrm>
              <a:prstGeom prst="arc">
                <a:avLst>
                  <a:gd fmla="val 10956657"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35" name="Google Shape;435;p18"/>
              <p:cNvSpPr/>
              <p:nvPr/>
            </p:nvSpPr>
            <p:spPr>
              <a:xfrm rot="-5400000">
                <a:off x="5013594" y="5358549"/>
                <a:ext cx="3626700" cy="1216500"/>
              </a:xfrm>
              <a:prstGeom prst="arc">
                <a:avLst>
                  <a:gd fmla="val 11080819"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36" name="Google Shape;436;p18"/>
              <p:cNvSpPr/>
              <p:nvPr/>
            </p:nvSpPr>
            <p:spPr>
              <a:xfrm rot="5400000">
                <a:off x="4879392" y="5319900"/>
                <a:ext cx="3626700" cy="1216500"/>
              </a:xfrm>
              <a:prstGeom prst="arc">
                <a:avLst>
                  <a:gd fmla="val 11080819"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437" name="Google Shape;437;p18"/>
            <p:cNvSpPr txBox="1"/>
            <p:nvPr/>
          </p:nvSpPr>
          <p:spPr>
            <a:xfrm>
              <a:off x="7312974" y="7230844"/>
              <a:ext cx="3841500" cy="528000"/>
            </a:xfrm>
            <a:prstGeom prst="rect">
              <a:avLst/>
            </a:prstGeom>
            <a:blipFill rotWithShape="1">
              <a:blip r:embed="rId12">
                <a:alphaModFix/>
              </a:blip>
              <a:stretch>
                <a:fillRect b="-32548" l="0" r="-2059" t="-116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438" name="Google Shape;438;p18"/>
          <p:cNvGrpSpPr/>
          <p:nvPr/>
        </p:nvGrpSpPr>
        <p:grpSpPr>
          <a:xfrm>
            <a:off x="13798291" y="5606636"/>
            <a:ext cx="2223212" cy="519810"/>
            <a:chOff x="9404471" y="1705508"/>
            <a:chExt cx="2223212" cy="519810"/>
          </a:xfrm>
        </p:grpSpPr>
        <p:sp>
          <p:nvSpPr>
            <p:cNvPr id="439" name="Google Shape;439;p18"/>
            <p:cNvSpPr txBox="1"/>
            <p:nvPr/>
          </p:nvSpPr>
          <p:spPr>
            <a:xfrm>
              <a:off x="10316983" y="1705508"/>
              <a:ext cx="1310700" cy="468900"/>
            </a:xfrm>
            <a:prstGeom prst="rect">
              <a:avLst/>
            </a:prstGeom>
            <a:blipFill rotWithShape="1">
              <a:blip r:embed="rId13">
                <a:alphaModFix/>
              </a:blip>
              <a:stretch>
                <a:fillRect b="-518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40" name="Google Shape;440;p18"/>
            <p:cNvCxnSpPr/>
            <p:nvPr/>
          </p:nvCxnSpPr>
          <p:spPr>
            <a:xfrm flipH="1" rot="10800000">
              <a:off x="9404471" y="1791218"/>
              <a:ext cx="1345500" cy="434100"/>
            </a:xfrm>
            <a:prstGeom prst="straightConnector1">
              <a:avLst/>
            </a:prstGeom>
            <a:noFill/>
            <a:ln cap="flat" cmpd="sng" w="19050">
              <a:solidFill>
                <a:srgbClr val="19B8D6"/>
              </a:solidFill>
              <a:prstDash val="solid"/>
              <a:round/>
              <a:headEnd len="lg" w="lg" type="none"/>
              <a:tailEnd len="lg" w="lg" type="stealth"/>
            </a:ln>
          </p:spPr>
        </p:cxnSp>
      </p:grpSp>
      <p:grpSp>
        <p:nvGrpSpPr>
          <p:cNvPr id="441" name="Google Shape;441;p18"/>
          <p:cNvGrpSpPr/>
          <p:nvPr/>
        </p:nvGrpSpPr>
        <p:grpSpPr>
          <a:xfrm>
            <a:off x="13785278" y="6057227"/>
            <a:ext cx="2710241" cy="495000"/>
            <a:chOff x="8958099" y="5285963"/>
            <a:chExt cx="2710241" cy="495000"/>
          </a:xfrm>
        </p:grpSpPr>
        <p:sp>
          <p:nvSpPr>
            <p:cNvPr id="442" name="Google Shape;442;p18"/>
            <p:cNvSpPr txBox="1"/>
            <p:nvPr/>
          </p:nvSpPr>
          <p:spPr>
            <a:xfrm>
              <a:off x="10357641" y="5285963"/>
              <a:ext cx="1310700" cy="495000"/>
            </a:xfrm>
            <a:prstGeom prst="rect">
              <a:avLst/>
            </a:prstGeom>
            <a:blipFill rotWithShape="1">
              <a:blip r:embed="rId14">
                <a:alphaModFix/>
              </a:blip>
              <a:stretch>
                <a:fillRect b="-493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43" name="Google Shape;443;p18"/>
            <p:cNvCxnSpPr/>
            <p:nvPr/>
          </p:nvCxnSpPr>
          <p:spPr>
            <a:xfrm>
              <a:off x="8958099" y="5340055"/>
              <a:ext cx="1595400" cy="155100"/>
            </a:xfrm>
            <a:prstGeom prst="straightConnector1">
              <a:avLst/>
            </a:prstGeom>
            <a:noFill/>
            <a:ln cap="flat" cmpd="sng" w="19050">
              <a:solidFill>
                <a:srgbClr val="19B8D6"/>
              </a:solidFill>
              <a:prstDash val="solid"/>
              <a:round/>
              <a:headEnd len="lg" w="lg" type="none"/>
              <a:tailEnd len="lg" w="lg" type="stealth"/>
            </a:ln>
          </p:spPr>
        </p:cxnSp>
      </p:grpSp>
      <p:sp>
        <p:nvSpPr>
          <p:cNvPr id="444" name="Google Shape;444;p18"/>
          <p:cNvSpPr/>
          <p:nvPr/>
        </p:nvSpPr>
        <p:spPr>
          <a:xfrm>
            <a:off x="13731016" y="6091234"/>
            <a:ext cx="58200" cy="45600"/>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18"/>
          <p:cNvSpPr txBox="1"/>
          <p:nvPr/>
        </p:nvSpPr>
        <p:spPr>
          <a:xfrm>
            <a:off x="11691195" y="5371541"/>
            <a:ext cx="1310700" cy="507900"/>
          </a:xfrm>
          <a:prstGeom prst="rect">
            <a:avLst/>
          </a:prstGeom>
          <a:blipFill rotWithShape="1">
            <a:blip r:embed="rId15">
              <a:alphaModFix/>
            </a:blip>
            <a:stretch>
              <a:fillRect b="-1204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6" name="Google Shape;446;p18"/>
          <p:cNvSpPr txBox="1"/>
          <p:nvPr/>
        </p:nvSpPr>
        <p:spPr>
          <a:xfrm>
            <a:off x="11733676" y="5995149"/>
            <a:ext cx="1310700" cy="507900"/>
          </a:xfrm>
          <a:prstGeom prst="rect">
            <a:avLst/>
          </a:prstGeom>
          <a:blipFill rotWithShape="1">
            <a:blip r:embed="rId16">
              <a:alphaModFix/>
            </a:blip>
            <a:stretch>
              <a:fillRect b="-1070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7" name="Google Shape;447;p18"/>
          <p:cNvSpPr txBox="1"/>
          <p:nvPr/>
        </p:nvSpPr>
        <p:spPr>
          <a:xfrm>
            <a:off x="12211196" y="6918734"/>
            <a:ext cx="1310700" cy="507900"/>
          </a:xfrm>
          <a:prstGeom prst="rect">
            <a:avLst/>
          </a:prstGeom>
          <a:blipFill rotWithShape="1">
            <a:blip r:embed="rId17">
              <a:alphaModFix/>
            </a:blip>
            <a:stretch>
              <a:fillRect b="-10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8" name="Google Shape;448;p18"/>
          <p:cNvSpPr txBox="1"/>
          <p:nvPr/>
        </p:nvSpPr>
        <p:spPr>
          <a:xfrm>
            <a:off x="12270023" y="4681101"/>
            <a:ext cx="1310700" cy="507900"/>
          </a:xfrm>
          <a:prstGeom prst="rect">
            <a:avLst/>
          </a:prstGeom>
          <a:blipFill rotWithShape="1">
            <a:blip r:embed="rId18">
              <a:alphaModFix/>
            </a:blip>
            <a:stretch>
              <a:fillRect b="-1083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49" name="Google Shape;449;p18"/>
          <p:cNvCxnSpPr/>
          <p:nvPr/>
        </p:nvCxnSpPr>
        <p:spPr>
          <a:xfrm flipH="1">
            <a:off x="12726920" y="6104375"/>
            <a:ext cx="1002600" cy="188100"/>
          </a:xfrm>
          <a:prstGeom prst="straightConnector1">
            <a:avLst/>
          </a:prstGeom>
          <a:noFill/>
          <a:ln cap="flat" cmpd="sng" w="19050">
            <a:solidFill>
              <a:srgbClr val="DAA600"/>
            </a:solidFill>
            <a:prstDash val="solid"/>
            <a:round/>
            <a:headEnd len="lg" w="lg" type="none"/>
            <a:tailEnd len="lg" w="lg" type="stealth"/>
          </a:ln>
        </p:spPr>
      </p:cxnSp>
      <p:cxnSp>
        <p:nvCxnSpPr>
          <p:cNvPr id="450" name="Google Shape;450;p18"/>
          <p:cNvCxnSpPr/>
          <p:nvPr/>
        </p:nvCxnSpPr>
        <p:spPr>
          <a:xfrm rot="10800000">
            <a:off x="12688316" y="5236819"/>
            <a:ext cx="1054500" cy="874500"/>
          </a:xfrm>
          <a:prstGeom prst="straightConnector1">
            <a:avLst/>
          </a:prstGeom>
          <a:noFill/>
          <a:ln cap="flat" cmpd="sng" w="19050">
            <a:solidFill>
              <a:srgbClr val="DAA600"/>
            </a:solidFill>
            <a:prstDash val="solid"/>
            <a:round/>
            <a:headEnd len="lg" w="lg" type="none"/>
            <a:tailEnd len="lg" w="lg" type="stealth"/>
          </a:ln>
        </p:spPr>
      </p:cxnSp>
      <p:cxnSp>
        <p:nvCxnSpPr>
          <p:cNvPr id="451" name="Google Shape;451;p18"/>
          <p:cNvCxnSpPr/>
          <p:nvPr/>
        </p:nvCxnSpPr>
        <p:spPr>
          <a:xfrm flipH="1">
            <a:off x="12835753" y="6103394"/>
            <a:ext cx="932400" cy="776700"/>
          </a:xfrm>
          <a:prstGeom prst="straightConnector1">
            <a:avLst/>
          </a:prstGeom>
          <a:noFill/>
          <a:ln cap="flat" cmpd="sng" w="19050">
            <a:solidFill>
              <a:srgbClr val="DAA600"/>
            </a:solidFill>
            <a:prstDash val="solid"/>
            <a:round/>
            <a:headEnd len="lg" w="lg" type="none"/>
            <a:tailEnd len="lg" w="lg" type="stealth"/>
          </a:ln>
        </p:spPr>
      </p:cxnSp>
      <p:cxnSp>
        <p:nvCxnSpPr>
          <p:cNvPr id="452" name="Google Shape;452;p18"/>
          <p:cNvCxnSpPr/>
          <p:nvPr/>
        </p:nvCxnSpPr>
        <p:spPr>
          <a:xfrm rot="10800000">
            <a:off x="12464623" y="6064094"/>
            <a:ext cx="1292100" cy="39300"/>
          </a:xfrm>
          <a:prstGeom prst="straightConnector1">
            <a:avLst/>
          </a:prstGeom>
          <a:noFill/>
          <a:ln cap="flat" cmpd="sng" w="19050">
            <a:solidFill>
              <a:srgbClr val="DAA600"/>
            </a:solidFill>
            <a:prstDash val="solid"/>
            <a:round/>
            <a:headEnd len="lg" w="lg" type="none"/>
            <a:tailEnd len="lg" w="lg" type="stealth"/>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cxnSp>
        <p:nvCxnSpPr>
          <p:cNvPr id="457" name="Google Shape;457;p19"/>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458" name="Google Shape;458;p19"/>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13</a:t>
            </a:r>
            <a:endParaRPr b="1" i="0" sz="2000" u="none" cap="none" strike="noStrike">
              <a:solidFill>
                <a:srgbClr val="8B8B9A"/>
              </a:solidFill>
              <a:latin typeface="Roboto"/>
              <a:ea typeface="Roboto"/>
              <a:cs typeface="Roboto"/>
              <a:sym typeface="Roboto"/>
            </a:endParaRPr>
          </a:p>
        </p:txBody>
      </p:sp>
      <p:pic>
        <p:nvPicPr>
          <p:cNvPr id="459" name="Google Shape;459;p19"/>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460" name="Google Shape;460;p19"/>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461" name="Google Shape;461;p19"/>
          <p:cNvSpPr txBox="1"/>
          <p:nvPr/>
        </p:nvSpPr>
        <p:spPr>
          <a:xfrm>
            <a:off x="671948" y="1548445"/>
            <a:ext cx="990122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Pretraining MoCo</a:t>
            </a:r>
            <a:endParaRPr b="0" i="1" sz="2800" u="none" cap="none" strike="noStrike">
              <a:solidFill>
                <a:schemeClr val="dk2"/>
              </a:solidFill>
              <a:latin typeface="Roboto Condensed"/>
              <a:ea typeface="Roboto Condensed"/>
              <a:cs typeface="Roboto Condensed"/>
              <a:sym typeface="Roboto Condensed"/>
            </a:endParaRPr>
          </a:p>
        </p:txBody>
      </p:sp>
      <p:cxnSp>
        <p:nvCxnSpPr>
          <p:cNvPr id="462" name="Google Shape;462;p19"/>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Text&#10;&#10;Description automatically generated" id="463" name="Google Shape;463;p19"/>
          <p:cNvPicPr preferRelativeResize="0"/>
          <p:nvPr/>
        </p:nvPicPr>
        <p:blipFill rotWithShape="1">
          <a:blip r:embed="rId5">
            <a:alphaModFix/>
          </a:blip>
          <a:srcRect b="0" l="0" r="0" t="0"/>
          <a:stretch/>
        </p:blipFill>
        <p:spPr>
          <a:xfrm>
            <a:off x="8449122" y="1395851"/>
            <a:ext cx="9776628" cy="1238250"/>
          </a:xfrm>
          <a:prstGeom prst="rect">
            <a:avLst/>
          </a:prstGeom>
          <a:noFill/>
          <a:ln>
            <a:noFill/>
          </a:ln>
        </p:spPr>
      </p:pic>
      <p:sp>
        <p:nvSpPr>
          <p:cNvPr id="464" name="Google Shape;464;p19"/>
          <p:cNvSpPr/>
          <p:nvPr/>
        </p:nvSpPr>
        <p:spPr>
          <a:xfrm>
            <a:off x="13755078" y="6099160"/>
            <a:ext cx="58226" cy="45719"/>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65" name="Google Shape;465;p19"/>
          <p:cNvGrpSpPr/>
          <p:nvPr/>
        </p:nvGrpSpPr>
        <p:grpSpPr>
          <a:xfrm>
            <a:off x="13772891" y="4936143"/>
            <a:ext cx="1960325" cy="1193800"/>
            <a:chOff x="8929116" y="4177038"/>
            <a:chExt cx="1960325" cy="1193800"/>
          </a:xfrm>
        </p:grpSpPr>
        <p:cxnSp>
          <p:nvCxnSpPr>
            <p:cNvPr id="466" name="Google Shape;466;p19"/>
            <p:cNvCxnSpPr/>
            <p:nvPr/>
          </p:nvCxnSpPr>
          <p:spPr>
            <a:xfrm flipH="1" rot="10800000">
              <a:off x="8929116" y="4177038"/>
              <a:ext cx="1104900" cy="1193800"/>
            </a:xfrm>
            <a:prstGeom prst="straightConnector1">
              <a:avLst/>
            </a:prstGeom>
            <a:noFill/>
            <a:ln cap="flat" cmpd="sng" w="19050">
              <a:solidFill>
                <a:srgbClr val="19B8D6"/>
              </a:solidFill>
              <a:prstDash val="solid"/>
              <a:round/>
              <a:headEnd len="lg" w="lg" type="none"/>
              <a:tailEnd len="lg" w="lg" type="stealth"/>
            </a:ln>
          </p:spPr>
        </p:cxnSp>
        <p:sp>
          <p:nvSpPr>
            <p:cNvPr id="467" name="Google Shape;467;p19"/>
            <p:cNvSpPr txBox="1"/>
            <p:nvPr/>
          </p:nvSpPr>
          <p:spPr>
            <a:xfrm>
              <a:off x="9578801" y="4279059"/>
              <a:ext cx="1310640" cy="494879"/>
            </a:xfrm>
            <a:prstGeom prst="rect">
              <a:avLst/>
            </a:prstGeom>
            <a:blipFill rotWithShape="1">
              <a:blip r:embed="rId6">
                <a:alphaModFix/>
              </a:blip>
              <a:stretch>
                <a:fillRect b="-365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468" name="Google Shape;468;p19"/>
          <p:cNvGrpSpPr/>
          <p:nvPr/>
        </p:nvGrpSpPr>
        <p:grpSpPr>
          <a:xfrm>
            <a:off x="13670021" y="4295047"/>
            <a:ext cx="1310640" cy="1827954"/>
            <a:chOff x="8826246" y="3535942"/>
            <a:chExt cx="1310640" cy="1827954"/>
          </a:xfrm>
        </p:grpSpPr>
        <p:sp>
          <p:nvSpPr>
            <p:cNvPr id="469" name="Google Shape;469;p19"/>
            <p:cNvSpPr txBox="1"/>
            <p:nvPr/>
          </p:nvSpPr>
          <p:spPr>
            <a:xfrm>
              <a:off x="8826246" y="3535942"/>
              <a:ext cx="1310640" cy="507768"/>
            </a:xfrm>
            <a:prstGeom prst="rect">
              <a:avLst/>
            </a:prstGeom>
            <a:blipFill rotWithShape="1">
              <a:blip r:embed="rId7">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70" name="Google Shape;470;p19"/>
            <p:cNvCxnSpPr/>
            <p:nvPr/>
          </p:nvCxnSpPr>
          <p:spPr>
            <a:xfrm flipH="1" rot="10800000">
              <a:off x="8930896" y="3966050"/>
              <a:ext cx="212394" cy="1397846"/>
            </a:xfrm>
            <a:prstGeom prst="straightConnector1">
              <a:avLst/>
            </a:prstGeom>
            <a:noFill/>
            <a:ln cap="flat" cmpd="sng" w="19050">
              <a:solidFill>
                <a:srgbClr val="DAA600"/>
              </a:solidFill>
              <a:prstDash val="solid"/>
              <a:round/>
              <a:headEnd len="lg" w="lg" type="none"/>
              <a:tailEnd len="lg" w="lg" type="stealth"/>
            </a:ln>
          </p:spPr>
        </p:cxnSp>
      </p:grpSp>
      <p:grpSp>
        <p:nvGrpSpPr>
          <p:cNvPr id="471" name="Google Shape;471;p19"/>
          <p:cNvGrpSpPr/>
          <p:nvPr/>
        </p:nvGrpSpPr>
        <p:grpSpPr>
          <a:xfrm>
            <a:off x="13787966" y="5977677"/>
            <a:ext cx="1721572" cy="518940"/>
            <a:chOff x="8944191" y="5218572"/>
            <a:chExt cx="1721572" cy="518940"/>
          </a:xfrm>
        </p:grpSpPr>
        <p:sp>
          <p:nvSpPr>
            <p:cNvPr id="472" name="Google Shape;472;p19"/>
            <p:cNvSpPr txBox="1"/>
            <p:nvPr/>
          </p:nvSpPr>
          <p:spPr>
            <a:xfrm>
              <a:off x="9355123" y="5229744"/>
              <a:ext cx="1310640" cy="507768"/>
            </a:xfrm>
            <a:prstGeom prst="rect">
              <a:avLst/>
            </a:prstGeom>
            <a:blipFill rotWithShape="1">
              <a:blip r:embed="rId8">
                <a:alphaModFix/>
              </a:blip>
              <a:stretch>
                <a:fillRect b="-107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73" name="Google Shape;473;p19"/>
            <p:cNvCxnSpPr/>
            <p:nvPr/>
          </p:nvCxnSpPr>
          <p:spPr>
            <a:xfrm flipH="1" rot="10800000">
              <a:off x="8944191" y="5218572"/>
              <a:ext cx="979836" cy="152267"/>
            </a:xfrm>
            <a:prstGeom prst="straightConnector1">
              <a:avLst/>
            </a:prstGeom>
            <a:noFill/>
            <a:ln cap="flat" cmpd="sng" w="19050">
              <a:solidFill>
                <a:srgbClr val="DAA600"/>
              </a:solidFill>
              <a:prstDash val="solid"/>
              <a:round/>
              <a:headEnd len="lg" w="lg" type="none"/>
              <a:tailEnd len="lg" w="lg" type="stealth"/>
            </a:ln>
          </p:spPr>
        </p:cxnSp>
      </p:grpSp>
      <p:grpSp>
        <p:nvGrpSpPr>
          <p:cNvPr id="474" name="Google Shape;474;p19"/>
          <p:cNvGrpSpPr/>
          <p:nvPr/>
        </p:nvGrpSpPr>
        <p:grpSpPr>
          <a:xfrm>
            <a:off x="13801874" y="6144879"/>
            <a:ext cx="1447827" cy="1182027"/>
            <a:chOff x="10389819" y="6167347"/>
            <a:chExt cx="1447827" cy="1182027"/>
          </a:xfrm>
        </p:grpSpPr>
        <p:sp>
          <p:nvSpPr>
            <p:cNvPr id="475" name="Google Shape;475;p19"/>
            <p:cNvSpPr txBox="1"/>
            <p:nvPr/>
          </p:nvSpPr>
          <p:spPr>
            <a:xfrm>
              <a:off x="10527006" y="6841606"/>
              <a:ext cx="1310640" cy="507768"/>
            </a:xfrm>
            <a:prstGeom prst="rect">
              <a:avLst/>
            </a:prstGeom>
            <a:blipFill rotWithShape="1">
              <a:blip r:embed="rId9">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76" name="Google Shape;476;p19"/>
            <p:cNvCxnSpPr>
              <a:stCxn id="464" idx="1"/>
            </p:cNvCxnSpPr>
            <p:nvPr/>
          </p:nvCxnSpPr>
          <p:spPr>
            <a:xfrm>
              <a:off x="10389819" y="6167347"/>
              <a:ext cx="535200" cy="714600"/>
            </a:xfrm>
            <a:prstGeom prst="straightConnector1">
              <a:avLst/>
            </a:prstGeom>
            <a:noFill/>
            <a:ln cap="flat" cmpd="sng" w="19050">
              <a:solidFill>
                <a:srgbClr val="DAA600"/>
              </a:solidFill>
              <a:prstDash val="solid"/>
              <a:round/>
              <a:headEnd len="lg" w="lg" type="none"/>
              <a:tailEnd len="lg" w="lg" type="stealth"/>
            </a:ln>
          </p:spPr>
        </p:cxnSp>
      </p:grpSp>
      <p:grpSp>
        <p:nvGrpSpPr>
          <p:cNvPr id="477" name="Google Shape;477;p19"/>
          <p:cNvGrpSpPr/>
          <p:nvPr/>
        </p:nvGrpSpPr>
        <p:grpSpPr>
          <a:xfrm>
            <a:off x="11996383" y="4926614"/>
            <a:ext cx="1805491" cy="1195406"/>
            <a:chOff x="7152608" y="4167509"/>
            <a:chExt cx="1805491" cy="1195406"/>
          </a:xfrm>
        </p:grpSpPr>
        <p:sp>
          <p:nvSpPr>
            <p:cNvPr id="478" name="Google Shape;478;p19"/>
            <p:cNvSpPr txBox="1"/>
            <p:nvPr/>
          </p:nvSpPr>
          <p:spPr>
            <a:xfrm>
              <a:off x="7152608" y="4167509"/>
              <a:ext cx="1310640" cy="507768"/>
            </a:xfrm>
            <a:prstGeom prst="rect">
              <a:avLst/>
            </a:prstGeom>
            <a:blipFill rotWithShape="1">
              <a:blip r:embed="rId10">
                <a:alphaModFix/>
              </a:blip>
              <a:stretch>
                <a:fillRect b="-1204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79" name="Google Shape;479;p19"/>
            <p:cNvCxnSpPr/>
            <p:nvPr/>
          </p:nvCxnSpPr>
          <p:spPr>
            <a:xfrm rot="10800000">
              <a:off x="7927687" y="4676257"/>
              <a:ext cx="1030412" cy="686658"/>
            </a:xfrm>
            <a:prstGeom prst="straightConnector1">
              <a:avLst/>
            </a:prstGeom>
            <a:noFill/>
            <a:ln cap="flat" cmpd="sng" w="19050">
              <a:solidFill>
                <a:srgbClr val="DAA600"/>
              </a:solidFill>
              <a:prstDash val="solid"/>
              <a:round/>
              <a:headEnd len="lg" w="lg" type="none"/>
              <a:tailEnd len="lg" w="lg" type="stealth"/>
            </a:ln>
          </p:spPr>
        </p:cxnSp>
      </p:grpSp>
      <p:grpSp>
        <p:nvGrpSpPr>
          <p:cNvPr id="480" name="Google Shape;480;p19"/>
          <p:cNvGrpSpPr/>
          <p:nvPr/>
        </p:nvGrpSpPr>
        <p:grpSpPr>
          <a:xfrm>
            <a:off x="11970891" y="4262611"/>
            <a:ext cx="4027423" cy="4255239"/>
            <a:chOff x="7127116" y="3503506"/>
            <a:chExt cx="4027423" cy="4255239"/>
          </a:xfrm>
        </p:grpSpPr>
        <p:grpSp>
          <p:nvGrpSpPr>
            <p:cNvPr id="481" name="Google Shape;481;p19"/>
            <p:cNvGrpSpPr/>
            <p:nvPr/>
          </p:nvGrpSpPr>
          <p:grpSpPr>
            <a:xfrm>
              <a:off x="7127116" y="3503506"/>
              <a:ext cx="3626603" cy="3665349"/>
              <a:chOff x="5013702" y="4114800"/>
              <a:chExt cx="3626603" cy="3665349"/>
            </a:xfrm>
          </p:grpSpPr>
          <p:sp>
            <p:nvSpPr>
              <p:cNvPr id="482" name="Google Shape;482;p19"/>
              <p:cNvSpPr/>
              <p:nvPr/>
            </p:nvSpPr>
            <p:spPr>
              <a:xfrm>
                <a:off x="5013702" y="4161295"/>
                <a:ext cx="3626603" cy="3580108"/>
              </a:xfrm>
              <a:prstGeom prst="ellipse">
                <a:avLst/>
              </a:prstGeom>
              <a:noFill/>
              <a:ln cap="flat" cmpd="sng" w="25400">
                <a:solidFill>
                  <a:srgbClr val="0706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9"/>
              <p:cNvSpPr/>
              <p:nvPr/>
            </p:nvSpPr>
            <p:spPr>
              <a:xfrm rot="10800000">
                <a:off x="5013702" y="5343040"/>
                <a:ext cx="3626603" cy="1216617"/>
              </a:xfrm>
              <a:prstGeom prst="arc">
                <a:avLst>
                  <a:gd fmla="val 1095665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4" name="Google Shape;484;p19"/>
              <p:cNvSpPr/>
              <p:nvPr/>
            </p:nvSpPr>
            <p:spPr>
              <a:xfrm>
                <a:off x="5013702" y="5495440"/>
                <a:ext cx="3626603" cy="1216617"/>
              </a:xfrm>
              <a:prstGeom prst="arc">
                <a:avLst>
                  <a:gd fmla="val 10956657"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5" name="Google Shape;485;p19"/>
              <p:cNvSpPr/>
              <p:nvPr/>
            </p:nvSpPr>
            <p:spPr>
              <a:xfrm rot="-5400000">
                <a:off x="5013701" y="5358539"/>
                <a:ext cx="3626603" cy="1216617"/>
              </a:xfrm>
              <a:prstGeom prst="arc">
                <a:avLst>
                  <a:gd fmla="val 11080819"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6" name="Google Shape;486;p19"/>
              <p:cNvSpPr/>
              <p:nvPr/>
            </p:nvSpPr>
            <p:spPr>
              <a:xfrm rot="5400000">
                <a:off x="4879382" y="5319793"/>
                <a:ext cx="3626603" cy="1216617"/>
              </a:xfrm>
              <a:prstGeom prst="arc">
                <a:avLst>
                  <a:gd fmla="val 11080819"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487" name="Google Shape;487;p19"/>
            <p:cNvSpPr txBox="1"/>
            <p:nvPr/>
          </p:nvSpPr>
          <p:spPr>
            <a:xfrm>
              <a:off x="7312974" y="7230844"/>
              <a:ext cx="3841564" cy="527901"/>
            </a:xfrm>
            <a:prstGeom prst="rect">
              <a:avLst/>
            </a:prstGeom>
            <a:blipFill rotWithShape="1">
              <a:blip r:embed="rId11">
                <a:alphaModFix/>
              </a:blip>
              <a:stretch>
                <a:fillRect b="-32556" l="0" r="-2062" t="-116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488" name="Google Shape;488;p19"/>
          <p:cNvGrpSpPr/>
          <p:nvPr/>
        </p:nvGrpSpPr>
        <p:grpSpPr>
          <a:xfrm>
            <a:off x="13798291" y="5606636"/>
            <a:ext cx="2223152" cy="519810"/>
            <a:chOff x="9404471" y="1705508"/>
            <a:chExt cx="2223152" cy="519810"/>
          </a:xfrm>
        </p:grpSpPr>
        <p:sp>
          <p:nvSpPr>
            <p:cNvPr id="489" name="Google Shape;489;p19"/>
            <p:cNvSpPr txBox="1"/>
            <p:nvPr/>
          </p:nvSpPr>
          <p:spPr>
            <a:xfrm>
              <a:off x="10316983" y="1705508"/>
              <a:ext cx="1310640" cy="469039"/>
            </a:xfrm>
            <a:prstGeom prst="rect">
              <a:avLst/>
            </a:prstGeom>
            <a:blipFill rotWithShape="1">
              <a:blip r:embed="rId12">
                <a:alphaModFix/>
              </a:blip>
              <a:stretch>
                <a:fillRect b="-5194"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90" name="Google Shape;490;p19"/>
            <p:cNvCxnSpPr/>
            <p:nvPr/>
          </p:nvCxnSpPr>
          <p:spPr>
            <a:xfrm flipH="1" rot="10800000">
              <a:off x="9404471" y="1791124"/>
              <a:ext cx="1345591" cy="434194"/>
            </a:xfrm>
            <a:prstGeom prst="straightConnector1">
              <a:avLst/>
            </a:prstGeom>
            <a:noFill/>
            <a:ln cap="flat" cmpd="sng" w="19050">
              <a:solidFill>
                <a:srgbClr val="19B8D6"/>
              </a:solidFill>
              <a:prstDash val="solid"/>
              <a:round/>
              <a:headEnd len="lg" w="lg" type="none"/>
              <a:tailEnd len="lg" w="lg" type="stealth"/>
            </a:ln>
          </p:spPr>
        </p:cxnSp>
      </p:grpSp>
      <p:grpSp>
        <p:nvGrpSpPr>
          <p:cNvPr id="491" name="Google Shape;491;p19"/>
          <p:cNvGrpSpPr/>
          <p:nvPr/>
        </p:nvGrpSpPr>
        <p:grpSpPr>
          <a:xfrm>
            <a:off x="13785278" y="6057227"/>
            <a:ext cx="2710181" cy="494879"/>
            <a:chOff x="8958099" y="5285963"/>
            <a:chExt cx="2710181" cy="494879"/>
          </a:xfrm>
        </p:grpSpPr>
        <p:sp>
          <p:nvSpPr>
            <p:cNvPr id="492" name="Google Shape;492;p19"/>
            <p:cNvSpPr txBox="1"/>
            <p:nvPr/>
          </p:nvSpPr>
          <p:spPr>
            <a:xfrm>
              <a:off x="10357641" y="5285963"/>
              <a:ext cx="1310640" cy="494879"/>
            </a:xfrm>
            <a:prstGeom prst="rect">
              <a:avLst/>
            </a:prstGeom>
            <a:blipFill rotWithShape="1">
              <a:blip r:embed="rId13">
                <a:alphaModFix/>
              </a:blip>
              <a:stretch>
                <a:fillRect b="-493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93" name="Google Shape;493;p19"/>
            <p:cNvCxnSpPr/>
            <p:nvPr/>
          </p:nvCxnSpPr>
          <p:spPr>
            <a:xfrm>
              <a:off x="8958099" y="5340055"/>
              <a:ext cx="1595439" cy="155043"/>
            </a:xfrm>
            <a:prstGeom prst="straightConnector1">
              <a:avLst/>
            </a:prstGeom>
            <a:noFill/>
            <a:ln cap="flat" cmpd="sng" w="19050">
              <a:solidFill>
                <a:srgbClr val="19B8D6"/>
              </a:solidFill>
              <a:prstDash val="solid"/>
              <a:round/>
              <a:headEnd len="lg" w="lg" type="none"/>
              <a:tailEnd len="lg" w="lg" type="stealth"/>
            </a:ln>
          </p:spPr>
        </p:cxnSp>
      </p:grpSp>
      <p:sp>
        <p:nvSpPr>
          <p:cNvPr id="494" name="Google Shape;494;p19"/>
          <p:cNvSpPr/>
          <p:nvPr/>
        </p:nvSpPr>
        <p:spPr>
          <a:xfrm>
            <a:off x="13731016" y="6091234"/>
            <a:ext cx="58226" cy="45719"/>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19"/>
          <p:cNvSpPr txBox="1"/>
          <p:nvPr/>
        </p:nvSpPr>
        <p:spPr>
          <a:xfrm>
            <a:off x="11691195" y="5371541"/>
            <a:ext cx="1310640" cy="507768"/>
          </a:xfrm>
          <a:prstGeom prst="rect">
            <a:avLst/>
          </a:prstGeom>
          <a:blipFill rotWithShape="1">
            <a:blip r:embed="rId14">
              <a:alphaModFix/>
            </a:blip>
            <a:stretch>
              <a:fillRect b="-1204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6" name="Google Shape;496;p19"/>
          <p:cNvSpPr txBox="1"/>
          <p:nvPr/>
        </p:nvSpPr>
        <p:spPr>
          <a:xfrm>
            <a:off x="11733676" y="5995149"/>
            <a:ext cx="1310640" cy="507768"/>
          </a:xfrm>
          <a:prstGeom prst="rect">
            <a:avLst/>
          </a:prstGeom>
          <a:blipFill rotWithShape="1">
            <a:blip r:embed="rId15">
              <a:alphaModFix/>
            </a:blip>
            <a:stretch>
              <a:fillRect b="-107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7" name="Google Shape;497;p19"/>
          <p:cNvSpPr txBox="1"/>
          <p:nvPr/>
        </p:nvSpPr>
        <p:spPr>
          <a:xfrm>
            <a:off x="12211196" y="6918734"/>
            <a:ext cx="1310640" cy="507768"/>
          </a:xfrm>
          <a:prstGeom prst="rect">
            <a:avLst/>
          </a:prstGeom>
          <a:blipFill rotWithShape="1">
            <a:blip r:embed="rId16">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8" name="Google Shape;498;p19"/>
          <p:cNvSpPr txBox="1"/>
          <p:nvPr/>
        </p:nvSpPr>
        <p:spPr>
          <a:xfrm>
            <a:off x="12270023" y="4681101"/>
            <a:ext cx="1310640" cy="507768"/>
          </a:xfrm>
          <a:prstGeom prst="rect">
            <a:avLst/>
          </a:prstGeom>
          <a:blipFill rotWithShape="1">
            <a:blip r:embed="rId17">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99" name="Google Shape;499;p19"/>
          <p:cNvCxnSpPr/>
          <p:nvPr/>
        </p:nvCxnSpPr>
        <p:spPr>
          <a:xfrm flipH="1">
            <a:off x="12726904" y="6104375"/>
            <a:ext cx="1002616" cy="188088"/>
          </a:xfrm>
          <a:prstGeom prst="straightConnector1">
            <a:avLst/>
          </a:prstGeom>
          <a:noFill/>
          <a:ln cap="flat" cmpd="sng" w="19050">
            <a:solidFill>
              <a:srgbClr val="DAA600"/>
            </a:solidFill>
            <a:prstDash val="solid"/>
            <a:round/>
            <a:headEnd len="lg" w="lg" type="none"/>
            <a:tailEnd len="lg" w="lg" type="stealth"/>
          </a:ln>
        </p:spPr>
      </p:cxnSp>
      <p:cxnSp>
        <p:nvCxnSpPr>
          <p:cNvPr id="500" name="Google Shape;500;p19"/>
          <p:cNvCxnSpPr/>
          <p:nvPr/>
        </p:nvCxnSpPr>
        <p:spPr>
          <a:xfrm rot="10800000">
            <a:off x="12688272" y="5236688"/>
            <a:ext cx="1054544" cy="874631"/>
          </a:xfrm>
          <a:prstGeom prst="straightConnector1">
            <a:avLst/>
          </a:prstGeom>
          <a:noFill/>
          <a:ln cap="flat" cmpd="sng" w="19050">
            <a:solidFill>
              <a:srgbClr val="DAA600"/>
            </a:solidFill>
            <a:prstDash val="solid"/>
            <a:round/>
            <a:headEnd len="lg" w="lg" type="none"/>
            <a:tailEnd len="lg" w="lg" type="stealth"/>
          </a:ln>
        </p:spPr>
      </p:cxnSp>
      <p:cxnSp>
        <p:nvCxnSpPr>
          <p:cNvPr id="501" name="Google Shape;501;p19"/>
          <p:cNvCxnSpPr/>
          <p:nvPr/>
        </p:nvCxnSpPr>
        <p:spPr>
          <a:xfrm flipH="1">
            <a:off x="12835793" y="6103394"/>
            <a:ext cx="932360" cy="776594"/>
          </a:xfrm>
          <a:prstGeom prst="straightConnector1">
            <a:avLst/>
          </a:prstGeom>
          <a:noFill/>
          <a:ln cap="flat" cmpd="sng" w="19050">
            <a:solidFill>
              <a:srgbClr val="DAA600"/>
            </a:solidFill>
            <a:prstDash val="solid"/>
            <a:round/>
            <a:headEnd len="lg" w="lg" type="none"/>
            <a:tailEnd len="lg" w="lg" type="stealth"/>
          </a:ln>
        </p:spPr>
      </p:cxnSp>
      <p:cxnSp>
        <p:nvCxnSpPr>
          <p:cNvPr id="502" name="Google Shape;502;p19"/>
          <p:cNvCxnSpPr/>
          <p:nvPr/>
        </p:nvCxnSpPr>
        <p:spPr>
          <a:xfrm rot="10800000">
            <a:off x="12464763" y="6064219"/>
            <a:ext cx="1291960" cy="39175"/>
          </a:xfrm>
          <a:prstGeom prst="straightConnector1">
            <a:avLst/>
          </a:prstGeom>
          <a:noFill/>
          <a:ln cap="flat" cmpd="sng" w="19050">
            <a:solidFill>
              <a:srgbClr val="DAA600"/>
            </a:solidFill>
            <a:prstDash val="solid"/>
            <a:round/>
            <a:headEnd len="lg" w="lg" type="none"/>
            <a:tailEnd len="lg" w="lg" type="stealth"/>
          </a:ln>
        </p:spPr>
      </p:cxnSp>
      <p:pic>
        <p:nvPicPr>
          <p:cNvPr descr="Chart, line chart&#10;&#10;Description automatically generated" id="503" name="Google Shape;503;p19"/>
          <p:cNvPicPr preferRelativeResize="0"/>
          <p:nvPr/>
        </p:nvPicPr>
        <p:blipFill rotWithShape="1">
          <a:blip r:embed="rId18">
            <a:alphaModFix/>
          </a:blip>
          <a:srcRect b="0" l="0" r="0" t="0"/>
          <a:stretch/>
        </p:blipFill>
        <p:spPr>
          <a:xfrm>
            <a:off x="660749" y="3170667"/>
            <a:ext cx="9143246" cy="6245434"/>
          </a:xfrm>
          <a:prstGeom prst="rect">
            <a:avLst/>
          </a:prstGeom>
          <a:noFill/>
          <a:ln>
            <a:noFill/>
          </a:ln>
        </p:spPr>
      </p:pic>
      <p:sp>
        <p:nvSpPr>
          <p:cNvPr id="504" name="Google Shape;504;p19"/>
          <p:cNvSpPr/>
          <p:nvPr/>
        </p:nvSpPr>
        <p:spPr>
          <a:xfrm rot="-7956975">
            <a:off x="2694639" y="5397386"/>
            <a:ext cx="318303" cy="389543"/>
          </a:xfrm>
          <a:prstGeom prst="upArrow">
            <a:avLst>
              <a:gd fmla="val 50000" name="adj1"/>
              <a:gd fmla="val 50000" name="adj2"/>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05" name="Google Shape;505;p19"/>
          <p:cNvCxnSpPr/>
          <p:nvPr/>
        </p:nvCxnSpPr>
        <p:spPr>
          <a:xfrm>
            <a:off x="15143881" y="2634101"/>
            <a:ext cx="2778358" cy="0"/>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71"/>
                                        </p:tgtEl>
                                      </p:cBhvr>
                                    </p:animEffect>
                                    <p:set>
                                      <p:cBhvr>
                                        <p:cTn dur="1" fill="hold">
                                          <p:stCondLst>
                                            <p:cond delay="500"/>
                                          </p:stCondLst>
                                        </p:cTn>
                                        <p:tgtEl>
                                          <p:spTgt spid="4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4"/>
                                        </p:tgtEl>
                                      </p:cBhvr>
                                    </p:animEffect>
                                    <p:set>
                                      <p:cBhvr>
                                        <p:cTn dur="1" fill="hold">
                                          <p:stCondLst>
                                            <p:cond delay="500"/>
                                          </p:stCondLst>
                                        </p:cTn>
                                        <p:tgtEl>
                                          <p:spTgt spid="4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7"/>
                                        </p:tgtEl>
                                      </p:cBhvr>
                                    </p:animEffect>
                                    <p:set>
                                      <p:cBhvr>
                                        <p:cTn dur="1" fill="hold">
                                          <p:stCondLst>
                                            <p:cond delay="500"/>
                                          </p:stCondLst>
                                        </p:cTn>
                                        <p:tgtEl>
                                          <p:spTgt spid="4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68"/>
                                        </p:tgtEl>
                                      </p:cBhvr>
                                    </p:animEffect>
                                    <p:set>
                                      <p:cBhvr>
                                        <p:cTn dur="1" fill="hold">
                                          <p:stCondLst>
                                            <p:cond delay="500"/>
                                          </p:stCondLst>
                                        </p:cTn>
                                        <p:tgtEl>
                                          <p:spTgt spid="4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cxnSp>
        <p:nvCxnSpPr>
          <p:cNvPr id="510" name="Google Shape;510;p20"/>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511" name="Google Shape;511;p20"/>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14</a:t>
            </a:r>
            <a:endParaRPr b="1" i="0" sz="2000" u="none" cap="none" strike="noStrike">
              <a:solidFill>
                <a:srgbClr val="8B8B9A"/>
              </a:solidFill>
              <a:latin typeface="Roboto"/>
              <a:ea typeface="Roboto"/>
              <a:cs typeface="Roboto"/>
              <a:sym typeface="Roboto"/>
            </a:endParaRPr>
          </a:p>
        </p:txBody>
      </p:sp>
      <p:pic>
        <p:nvPicPr>
          <p:cNvPr id="512" name="Google Shape;512;p20"/>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513" name="Google Shape;513;p20"/>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514" name="Google Shape;514;p20"/>
          <p:cNvSpPr txBox="1"/>
          <p:nvPr/>
        </p:nvSpPr>
        <p:spPr>
          <a:xfrm>
            <a:off x="671948" y="1548445"/>
            <a:ext cx="1559018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Robustness evaluation </a:t>
            </a:r>
            <a:r>
              <a:rPr b="1" i="1" lang="en-US" sz="5400" u="none" cap="none" strike="noStrike">
                <a:solidFill>
                  <a:schemeClr val="accent4"/>
                </a:solidFill>
                <a:latin typeface="Roboto Condensed"/>
                <a:ea typeface="Roboto Condensed"/>
                <a:cs typeface="Roboto Condensed"/>
                <a:sym typeface="Roboto Condensed"/>
              </a:rPr>
              <a:t>MoCo</a:t>
            </a:r>
            <a:r>
              <a:rPr b="1" i="1" lang="en-US" sz="5400" u="none" cap="none" strike="noStrike">
                <a:solidFill>
                  <a:schemeClr val="dk2"/>
                </a:solidFill>
                <a:latin typeface="Roboto Condensed"/>
                <a:ea typeface="Roboto Condensed"/>
                <a:cs typeface="Roboto Condensed"/>
                <a:sym typeface="Roboto Condensed"/>
              </a:rPr>
              <a:t> / </a:t>
            </a:r>
            <a:r>
              <a:rPr b="1" i="1" lang="en-US" sz="5400" u="none" cap="none" strike="noStrike">
                <a:solidFill>
                  <a:schemeClr val="accent4"/>
                </a:solidFill>
                <a:latin typeface="Roboto Condensed"/>
                <a:ea typeface="Roboto Condensed"/>
                <a:cs typeface="Roboto Condensed"/>
                <a:sym typeface="Roboto Condensed"/>
              </a:rPr>
              <a:t>BarlowTwins</a:t>
            </a:r>
            <a:endParaRPr b="0" i="1" sz="2800" u="none" cap="none" strike="noStrike">
              <a:solidFill>
                <a:schemeClr val="accent4"/>
              </a:solidFill>
              <a:latin typeface="Roboto Condensed"/>
              <a:ea typeface="Roboto Condensed"/>
              <a:cs typeface="Roboto Condensed"/>
              <a:sym typeface="Roboto Condensed"/>
            </a:endParaRPr>
          </a:p>
        </p:txBody>
      </p:sp>
      <p:cxnSp>
        <p:nvCxnSpPr>
          <p:cNvPr id="515" name="Google Shape;515;p20"/>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Table&#10;&#10;Description automatically generated" id="516" name="Google Shape;516;p20"/>
          <p:cNvPicPr preferRelativeResize="0"/>
          <p:nvPr/>
        </p:nvPicPr>
        <p:blipFill rotWithShape="1">
          <a:blip r:embed="rId5">
            <a:alphaModFix/>
          </a:blip>
          <a:srcRect b="0" l="0" r="0" t="0"/>
          <a:stretch/>
        </p:blipFill>
        <p:spPr>
          <a:xfrm>
            <a:off x="3614242" y="5985905"/>
            <a:ext cx="10243645" cy="3603468"/>
          </a:xfrm>
          <a:prstGeom prst="rect">
            <a:avLst/>
          </a:prstGeom>
          <a:noFill/>
          <a:ln>
            <a:noFill/>
          </a:ln>
        </p:spPr>
      </p:pic>
      <p:pic>
        <p:nvPicPr>
          <p:cNvPr descr="Table&#10;&#10;Description automatically generated" id="517" name="Google Shape;517;p20"/>
          <p:cNvPicPr preferRelativeResize="0"/>
          <p:nvPr/>
        </p:nvPicPr>
        <p:blipFill rotWithShape="1">
          <a:blip r:embed="rId6">
            <a:alphaModFix/>
          </a:blip>
          <a:srcRect b="0" l="0" r="0" t="11002"/>
          <a:stretch/>
        </p:blipFill>
        <p:spPr>
          <a:xfrm>
            <a:off x="4647697" y="3408243"/>
            <a:ext cx="8176733" cy="2231871"/>
          </a:xfrm>
          <a:prstGeom prst="rect">
            <a:avLst/>
          </a:prstGeom>
          <a:noFill/>
          <a:ln>
            <a:noFill/>
          </a:ln>
        </p:spPr>
      </p:pic>
      <p:sp>
        <p:nvSpPr>
          <p:cNvPr id="518" name="Google Shape;518;p20"/>
          <p:cNvSpPr/>
          <p:nvPr/>
        </p:nvSpPr>
        <p:spPr>
          <a:xfrm>
            <a:off x="6796229" y="3990647"/>
            <a:ext cx="2600020" cy="43355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20"/>
          <p:cNvSpPr/>
          <p:nvPr/>
        </p:nvSpPr>
        <p:spPr>
          <a:xfrm>
            <a:off x="10365828" y="6619416"/>
            <a:ext cx="2869324" cy="173630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20"/>
          <p:cNvSpPr txBox="1"/>
          <p:nvPr/>
        </p:nvSpPr>
        <p:spPr>
          <a:xfrm>
            <a:off x="671948" y="2508997"/>
            <a:ext cx="9179116"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Pretraining with RMCL : </a:t>
            </a:r>
            <a:r>
              <a:rPr b="1" i="0" lang="en-US" sz="2800" u="none" cap="none" strike="noStrike">
                <a:solidFill>
                  <a:srgbClr val="FF0000"/>
                </a:solidFill>
                <a:latin typeface="Roboto"/>
                <a:ea typeface="Roboto"/>
                <a:cs typeface="Roboto"/>
                <a:sym typeface="Roboto"/>
              </a:rPr>
              <a:t>1 epoch </a:t>
            </a:r>
            <a:r>
              <a:rPr b="1" i="0" lang="en-US" sz="2800" u="none" cap="none" strike="noStrike">
                <a:solidFill>
                  <a:schemeClr val="dk1"/>
                </a:solidFill>
                <a:latin typeface="Roboto"/>
                <a:ea typeface="Roboto"/>
                <a:cs typeface="Roboto"/>
                <a:sym typeface="Roboto"/>
              </a:rPr>
              <a:t>on only </a:t>
            </a:r>
            <a:r>
              <a:rPr b="1" i="0" lang="en-US" sz="2800" u="none" cap="none" strike="noStrike">
                <a:solidFill>
                  <a:srgbClr val="FF0000"/>
                </a:solidFill>
                <a:latin typeface="Roboto"/>
                <a:ea typeface="Roboto"/>
                <a:cs typeface="Roboto"/>
                <a:sym typeface="Roboto"/>
              </a:rPr>
              <a:t>COCO</a:t>
            </a:r>
            <a:r>
              <a:rPr b="1" i="0" lang="en-US" sz="2800" u="none" cap="none" strike="noStrike">
                <a:solidFill>
                  <a:schemeClr val="dk1"/>
                </a:solidFill>
                <a:latin typeface="Roboto"/>
                <a:ea typeface="Roboto"/>
                <a:cs typeface="Roboto"/>
                <a:sym typeface="Roboto"/>
              </a:rPr>
              <a:t> dataset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Table&#10;&#10;Description automatically generated" id="525" name="Google Shape;525;p21"/>
          <p:cNvPicPr preferRelativeResize="0"/>
          <p:nvPr/>
        </p:nvPicPr>
        <p:blipFill rotWithShape="1">
          <a:blip r:embed="rId3">
            <a:alphaModFix/>
          </a:blip>
          <a:srcRect b="0" l="0" r="0" t="0"/>
          <a:stretch/>
        </p:blipFill>
        <p:spPr>
          <a:xfrm>
            <a:off x="3803093" y="6950210"/>
            <a:ext cx="10662209" cy="3336790"/>
          </a:xfrm>
          <a:prstGeom prst="rect">
            <a:avLst/>
          </a:prstGeom>
          <a:noFill/>
          <a:ln>
            <a:noFill/>
          </a:ln>
        </p:spPr>
      </p:pic>
      <p:cxnSp>
        <p:nvCxnSpPr>
          <p:cNvPr id="526" name="Google Shape;526;p21"/>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527" name="Google Shape;527;p21"/>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15</a:t>
            </a:r>
            <a:endParaRPr b="1" i="0" sz="2000" u="none" cap="none" strike="noStrike">
              <a:solidFill>
                <a:srgbClr val="8B8B9A"/>
              </a:solidFill>
              <a:latin typeface="Roboto"/>
              <a:ea typeface="Roboto"/>
              <a:cs typeface="Roboto"/>
              <a:sym typeface="Roboto"/>
            </a:endParaRPr>
          </a:p>
        </p:txBody>
      </p:sp>
      <p:pic>
        <p:nvPicPr>
          <p:cNvPr id="528" name="Google Shape;528;p21"/>
          <p:cNvPicPr preferRelativeResize="0"/>
          <p:nvPr/>
        </p:nvPicPr>
        <p:blipFill rotWithShape="1">
          <a:blip r:embed="rId4">
            <a:alphaModFix/>
          </a:blip>
          <a:srcRect b="0" l="0" r="0" t="0"/>
          <a:stretch/>
        </p:blipFill>
        <p:spPr>
          <a:xfrm>
            <a:off x="-254802" y="446332"/>
            <a:ext cx="2857500" cy="1238250"/>
          </a:xfrm>
          <a:prstGeom prst="rect">
            <a:avLst/>
          </a:prstGeom>
          <a:noFill/>
          <a:ln>
            <a:noFill/>
          </a:ln>
        </p:spPr>
      </p:pic>
      <p:pic>
        <p:nvPicPr>
          <p:cNvPr id="529" name="Google Shape;529;p21"/>
          <p:cNvPicPr preferRelativeResize="0"/>
          <p:nvPr/>
        </p:nvPicPr>
        <p:blipFill rotWithShape="1">
          <a:blip r:embed="rId5">
            <a:alphaModFix/>
          </a:blip>
          <a:srcRect b="0" l="0" r="0" t="0"/>
          <a:stretch/>
        </p:blipFill>
        <p:spPr>
          <a:xfrm>
            <a:off x="0" y="26384"/>
            <a:ext cx="3895374" cy="649229"/>
          </a:xfrm>
          <a:prstGeom prst="rect">
            <a:avLst/>
          </a:prstGeom>
          <a:noFill/>
          <a:ln>
            <a:noFill/>
          </a:ln>
        </p:spPr>
      </p:pic>
      <p:sp>
        <p:nvSpPr>
          <p:cNvPr id="530" name="Google Shape;530;p21"/>
          <p:cNvSpPr txBox="1"/>
          <p:nvPr/>
        </p:nvSpPr>
        <p:spPr>
          <a:xfrm>
            <a:off x="671948" y="1548445"/>
            <a:ext cx="1559018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Robustness evaluation </a:t>
            </a:r>
            <a:r>
              <a:rPr b="1" i="1" lang="en-US" sz="5400" u="none" cap="none" strike="noStrike">
                <a:solidFill>
                  <a:schemeClr val="accent4"/>
                </a:solidFill>
                <a:latin typeface="Roboto Condensed"/>
                <a:ea typeface="Roboto Condensed"/>
                <a:cs typeface="Roboto Condensed"/>
                <a:sym typeface="Roboto Condensed"/>
              </a:rPr>
              <a:t>MoCo</a:t>
            </a:r>
            <a:r>
              <a:rPr b="1" i="1" lang="en-US" sz="5400" u="none" cap="none" strike="noStrike">
                <a:solidFill>
                  <a:schemeClr val="dk2"/>
                </a:solidFill>
                <a:latin typeface="Roboto Condensed"/>
                <a:ea typeface="Roboto Condensed"/>
                <a:cs typeface="Roboto Condensed"/>
                <a:sym typeface="Roboto Condensed"/>
              </a:rPr>
              <a:t> / </a:t>
            </a:r>
            <a:r>
              <a:rPr b="1" i="1" lang="en-US" sz="5400" u="none" cap="none" strike="noStrike">
                <a:solidFill>
                  <a:schemeClr val="accent4"/>
                </a:solidFill>
                <a:latin typeface="Roboto Condensed"/>
                <a:ea typeface="Roboto Condensed"/>
                <a:cs typeface="Roboto Condensed"/>
                <a:sym typeface="Roboto Condensed"/>
              </a:rPr>
              <a:t>BarlowTwins</a:t>
            </a:r>
            <a:endParaRPr b="0" i="1" sz="2800" u="none" cap="none" strike="noStrike">
              <a:solidFill>
                <a:schemeClr val="accent4"/>
              </a:solidFill>
              <a:latin typeface="Roboto Condensed"/>
              <a:ea typeface="Roboto Condensed"/>
              <a:cs typeface="Roboto Condensed"/>
              <a:sym typeface="Roboto Condensed"/>
            </a:endParaRPr>
          </a:p>
        </p:txBody>
      </p:sp>
      <p:cxnSp>
        <p:nvCxnSpPr>
          <p:cNvPr id="531" name="Google Shape;531;p21"/>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id="532" name="Google Shape;532;p21"/>
          <p:cNvPicPr preferRelativeResize="0"/>
          <p:nvPr/>
        </p:nvPicPr>
        <p:blipFill rotWithShape="1">
          <a:blip r:embed="rId6">
            <a:alphaModFix/>
          </a:blip>
          <a:srcRect b="0" l="0" r="0" t="0"/>
          <a:stretch/>
        </p:blipFill>
        <p:spPr>
          <a:xfrm>
            <a:off x="3803094" y="3016043"/>
            <a:ext cx="10681812" cy="3934167"/>
          </a:xfrm>
          <a:prstGeom prst="rect">
            <a:avLst/>
          </a:prstGeom>
          <a:noFill/>
          <a:ln>
            <a:noFill/>
          </a:ln>
        </p:spPr>
      </p:pic>
      <p:sp>
        <p:nvSpPr>
          <p:cNvPr id="533" name="Google Shape;533;p21"/>
          <p:cNvSpPr txBox="1"/>
          <p:nvPr/>
        </p:nvSpPr>
        <p:spPr>
          <a:xfrm>
            <a:off x="8236823" y="5500535"/>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+3.8 %</a:t>
            </a:r>
            <a:endParaRPr/>
          </a:p>
        </p:txBody>
      </p:sp>
      <p:sp>
        <p:nvSpPr>
          <p:cNvPr id="534" name="Google Shape;534;p21"/>
          <p:cNvSpPr txBox="1"/>
          <p:nvPr/>
        </p:nvSpPr>
        <p:spPr>
          <a:xfrm>
            <a:off x="9250754" y="5500535"/>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+2.9 %</a:t>
            </a:r>
            <a:endParaRPr/>
          </a:p>
        </p:txBody>
      </p:sp>
      <p:sp>
        <p:nvSpPr>
          <p:cNvPr id="535" name="Google Shape;535;p21"/>
          <p:cNvSpPr txBox="1"/>
          <p:nvPr/>
        </p:nvSpPr>
        <p:spPr>
          <a:xfrm>
            <a:off x="10767187" y="5500535"/>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+0.7 %</a:t>
            </a:r>
            <a:endParaRPr/>
          </a:p>
        </p:txBody>
      </p:sp>
      <p:sp>
        <p:nvSpPr>
          <p:cNvPr id="536" name="Google Shape;536;p21"/>
          <p:cNvSpPr txBox="1"/>
          <p:nvPr/>
        </p:nvSpPr>
        <p:spPr>
          <a:xfrm>
            <a:off x="12346092" y="5500534"/>
            <a:ext cx="1360100" cy="37234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800" u="none" cap="none" strike="noStrike">
                <a:solidFill>
                  <a:srgbClr val="FF0000"/>
                </a:solidFill>
                <a:latin typeface="Roboto"/>
                <a:ea typeface="Roboto"/>
                <a:cs typeface="Roboto"/>
                <a:sym typeface="Roboto"/>
              </a:rPr>
              <a:t>-0.6 %</a:t>
            </a:r>
            <a:endParaRPr/>
          </a:p>
        </p:txBody>
      </p:sp>
      <p:sp>
        <p:nvSpPr>
          <p:cNvPr id="537" name="Google Shape;537;p21"/>
          <p:cNvSpPr txBox="1"/>
          <p:nvPr/>
        </p:nvSpPr>
        <p:spPr>
          <a:xfrm>
            <a:off x="12346092" y="9050486"/>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FF0000"/>
                </a:solidFill>
                <a:latin typeface="Roboto"/>
                <a:ea typeface="Roboto"/>
                <a:cs typeface="Roboto"/>
                <a:sym typeface="Roboto"/>
              </a:rPr>
              <a:t>-0.1 %</a:t>
            </a:r>
            <a:endParaRPr/>
          </a:p>
        </p:txBody>
      </p:sp>
      <p:sp>
        <p:nvSpPr>
          <p:cNvPr id="538" name="Google Shape;538;p21"/>
          <p:cNvSpPr txBox="1"/>
          <p:nvPr/>
        </p:nvSpPr>
        <p:spPr>
          <a:xfrm>
            <a:off x="10843003" y="9050484"/>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+3.8 %</a:t>
            </a:r>
            <a:endParaRPr/>
          </a:p>
        </p:txBody>
      </p:sp>
      <p:sp>
        <p:nvSpPr>
          <p:cNvPr id="539" name="Google Shape;539;p21"/>
          <p:cNvSpPr txBox="1"/>
          <p:nvPr/>
        </p:nvSpPr>
        <p:spPr>
          <a:xfrm>
            <a:off x="8236823" y="9050484"/>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+0.9 %</a:t>
            </a:r>
            <a:endParaRPr/>
          </a:p>
        </p:txBody>
      </p:sp>
      <p:sp>
        <p:nvSpPr>
          <p:cNvPr id="540" name="Google Shape;540;p21"/>
          <p:cNvSpPr txBox="1"/>
          <p:nvPr/>
        </p:nvSpPr>
        <p:spPr>
          <a:xfrm>
            <a:off x="9339915" y="9050484"/>
            <a:ext cx="1360100"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+4.2 %</a:t>
            </a:r>
            <a:endParaRPr/>
          </a:p>
        </p:txBody>
      </p:sp>
      <p:sp>
        <p:nvSpPr>
          <p:cNvPr id="541" name="Google Shape;541;p21"/>
          <p:cNvSpPr txBox="1"/>
          <p:nvPr/>
        </p:nvSpPr>
        <p:spPr>
          <a:xfrm>
            <a:off x="14484906" y="4580532"/>
            <a:ext cx="2601994"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Out-of-Domain</a:t>
            </a:r>
            <a:endParaRPr/>
          </a:p>
        </p:txBody>
      </p:sp>
      <p:sp>
        <p:nvSpPr>
          <p:cNvPr id="542" name="Google Shape;542;p21"/>
          <p:cNvSpPr txBox="1"/>
          <p:nvPr/>
        </p:nvSpPr>
        <p:spPr>
          <a:xfrm>
            <a:off x="14465302" y="8090704"/>
            <a:ext cx="1869423"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In-Domain</a:t>
            </a:r>
            <a:endParaRPr/>
          </a:p>
        </p:txBody>
      </p:sp>
      <p:sp>
        <p:nvSpPr>
          <p:cNvPr id="543" name="Google Shape;543;p21"/>
          <p:cNvSpPr txBox="1"/>
          <p:nvPr/>
        </p:nvSpPr>
        <p:spPr>
          <a:xfrm>
            <a:off x="671948" y="2508997"/>
            <a:ext cx="9179116"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Pretraining with RMCL : </a:t>
            </a:r>
            <a:r>
              <a:rPr b="1" i="0" lang="en-US" sz="2800" u="none" cap="none" strike="noStrike">
                <a:solidFill>
                  <a:srgbClr val="FF0000"/>
                </a:solidFill>
                <a:latin typeface="Roboto"/>
                <a:ea typeface="Roboto"/>
                <a:cs typeface="Roboto"/>
                <a:sym typeface="Roboto"/>
              </a:rPr>
              <a:t>1 epoch </a:t>
            </a:r>
            <a:r>
              <a:rPr b="1" i="0" lang="en-US" sz="2800" u="none" cap="none" strike="noStrike">
                <a:solidFill>
                  <a:schemeClr val="dk1"/>
                </a:solidFill>
                <a:latin typeface="Roboto"/>
                <a:ea typeface="Roboto"/>
                <a:cs typeface="Roboto"/>
                <a:sym typeface="Roboto"/>
              </a:rPr>
              <a:t>on only </a:t>
            </a:r>
            <a:r>
              <a:rPr b="1" i="0" lang="en-US" sz="2800" u="none" cap="none" strike="noStrike">
                <a:solidFill>
                  <a:srgbClr val="FF0000"/>
                </a:solidFill>
                <a:latin typeface="Roboto"/>
                <a:ea typeface="Roboto"/>
                <a:cs typeface="Roboto"/>
                <a:sym typeface="Roboto"/>
              </a:rPr>
              <a:t>COCO</a:t>
            </a:r>
            <a:r>
              <a:rPr b="1" i="0" lang="en-US" sz="2800" u="none" cap="none" strike="noStrike">
                <a:solidFill>
                  <a:schemeClr val="dk1"/>
                </a:solidFill>
                <a:latin typeface="Roboto"/>
                <a:ea typeface="Roboto"/>
                <a:cs typeface="Roboto"/>
                <a:sym typeface="Roboto"/>
              </a:rPr>
              <a:t> dataset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500"/>
                                        <p:tgtEl>
                                          <p:spTgt spid="5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500"/>
                                        <p:tgtEl>
                                          <p:spTgt spid="5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500"/>
                                        <p:tgtEl>
                                          <p:spTgt spid="5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cxnSp>
        <p:nvCxnSpPr>
          <p:cNvPr id="548" name="Google Shape;548;p22"/>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549" name="Google Shape;549;p22"/>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16</a:t>
            </a:r>
            <a:endParaRPr b="1" i="0" sz="2000" u="none" cap="none" strike="noStrike">
              <a:solidFill>
                <a:srgbClr val="8B8B9A"/>
              </a:solidFill>
              <a:latin typeface="Roboto"/>
              <a:ea typeface="Roboto"/>
              <a:cs typeface="Roboto"/>
              <a:sym typeface="Roboto"/>
            </a:endParaRPr>
          </a:p>
        </p:txBody>
      </p:sp>
      <p:pic>
        <p:nvPicPr>
          <p:cNvPr id="550" name="Google Shape;550;p22"/>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551" name="Google Shape;551;p22"/>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552" name="Google Shape;552;p22"/>
          <p:cNvSpPr txBox="1"/>
          <p:nvPr/>
        </p:nvSpPr>
        <p:spPr>
          <a:xfrm>
            <a:off x="671948" y="1548445"/>
            <a:ext cx="1559018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Evaluation </a:t>
            </a:r>
            <a:r>
              <a:rPr b="1" i="1" lang="en-US" sz="5400" u="none" cap="none" strike="noStrike">
                <a:solidFill>
                  <a:schemeClr val="accent4"/>
                </a:solidFill>
                <a:latin typeface="Roboto Condensed"/>
                <a:ea typeface="Roboto Condensed"/>
                <a:cs typeface="Roboto Condensed"/>
                <a:sym typeface="Roboto Condensed"/>
              </a:rPr>
              <a:t>MoCo</a:t>
            </a:r>
            <a:r>
              <a:rPr b="1" i="1" lang="en-US" sz="5400" u="none" cap="none" strike="noStrike">
                <a:solidFill>
                  <a:schemeClr val="dk2"/>
                </a:solidFill>
                <a:latin typeface="Roboto Condensed"/>
                <a:ea typeface="Roboto Condensed"/>
                <a:cs typeface="Roboto Condensed"/>
                <a:sym typeface="Roboto Condensed"/>
              </a:rPr>
              <a:t> / </a:t>
            </a:r>
            <a:r>
              <a:rPr b="1" i="1" lang="en-US" sz="5400" u="none" cap="none" strike="noStrike">
                <a:solidFill>
                  <a:schemeClr val="accent4"/>
                </a:solidFill>
                <a:latin typeface="Roboto Condensed"/>
                <a:ea typeface="Roboto Condensed"/>
                <a:cs typeface="Roboto Condensed"/>
                <a:sym typeface="Roboto Condensed"/>
              </a:rPr>
              <a:t>BarlowTwins</a:t>
            </a:r>
            <a:endParaRPr b="0" i="1" sz="2800" u="none" cap="none" strike="noStrike">
              <a:solidFill>
                <a:schemeClr val="accent4"/>
              </a:solidFill>
              <a:latin typeface="Roboto Condensed"/>
              <a:ea typeface="Roboto Condensed"/>
              <a:cs typeface="Roboto Condensed"/>
              <a:sym typeface="Roboto Condensed"/>
            </a:endParaRPr>
          </a:p>
        </p:txBody>
      </p:sp>
      <p:cxnSp>
        <p:nvCxnSpPr>
          <p:cNvPr id="553" name="Google Shape;553;p22"/>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Table&#10;&#10;Description automatically generated" id="554" name="Google Shape;554;p22"/>
          <p:cNvPicPr preferRelativeResize="0"/>
          <p:nvPr/>
        </p:nvPicPr>
        <p:blipFill rotWithShape="1">
          <a:blip r:embed="rId5">
            <a:alphaModFix/>
          </a:blip>
          <a:srcRect b="0" l="0" r="0" t="0"/>
          <a:stretch/>
        </p:blipFill>
        <p:spPr>
          <a:xfrm>
            <a:off x="3895373" y="3021775"/>
            <a:ext cx="11119173" cy="3571121"/>
          </a:xfrm>
          <a:prstGeom prst="rect">
            <a:avLst/>
          </a:prstGeom>
          <a:noFill/>
          <a:ln>
            <a:noFill/>
          </a:ln>
        </p:spPr>
      </p:pic>
      <p:pic>
        <p:nvPicPr>
          <p:cNvPr descr="Table&#10;&#10;Description automatically generated" id="555" name="Google Shape;555;p22"/>
          <p:cNvPicPr preferRelativeResize="0"/>
          <p:nvPr/>
        </p:nvPicPr>
        <p:blipFill rotWithShape="1">
          <a:blip r:embed="rId6">
            <a:alphaModFix/>
          </a:blip>
          <a:srcRect b="0" l="0" r="0" t="0"/>
          <a:stretch/>
        </p:blipFill>
        <p:spPr>
          <a:xfrm>
            <a:off x="3898041" y="6690494"/>
            <a:ext cx="11217475" cy="3596506"/>
          </a:xfrm>
          <a:prstGeom prst="rect">
            <a:avLst/>
          </a:prstGeom>
          <a:noFill/>
          <a:ln>
            <a:noFill/>
          </a:ln>
        </p:spPr>
      </p:pic>
      <p:sp>
        <p:nvSpPr>
          <p:cNvPr id="556" name="Google Shape;556;p22"/>
          <p:cNvSpPr txBox="1"/>
          <p:nvPr/>
        </p:nvSpPr>
        <p:spPr>
          <a:xfrm>
            <a:off x="8117307"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+5.2 %</a:t>
            </a:r>
            <a:endParaRPr/>
          </a:p>
        </p:txBody>
      </p:sp>
      <p:sp>
        <p:nvSpPr>
          <p:cNvPr id="557" name="Google Shape;557;p22"/>
          <p:cNvSpPr txBox="1"/>
          <p:nvPr/>
        </p:nvSpPr>
        <p:spPr>
          <a:xfrm>
            <a:off x="9144693"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+3.0 %</a:t>
            </a:r>
            <a:endParaRPr/>
          </a:p>
        </p:txBody>
      </p:sp>
      <p:sp>
        <p:nvSpPr>
          <p:cNvPr id="558" name="Google Shape;558;p22"/>
          <p:cNvSpPr txBox="1"/>
          <p:nvPr/>
        </p:nvSpPr>
        <p:spPr>
          <a:xfrm>
            <a:off x="10172079"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+1.4 %</a:t>
            </a:r>
            <a:endParaRPr/>
          </a:p>
        </p:txBody>
      </p:sp>
      <p:sp>
        <p:nvSpPr>
          <p:cNvPr id="559" name="Google Shape;559;p22"/>
          <p:cNvSpPr txBox="1"/>
          <p:nvPr/>
        </p:nvSpPr>
        <p:spPr>
          <a:xfrm>
            <a:off x="11199465"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+6.2 %</a:t>
            </a:r>
            <a:endParaRPr/>
          </a:p>
        </p:txBody>
      </p:sp>
      <p:sp>
        <p:nvSpPr>
          <p:cNvPr id="560" name="Google Shape;560;p22"/>
          <p:cNvSpPr txBox="1"/>
          <p:nvPr/>
        </p:nvSpPr>
        <p:spPr>
          <a:xfrm>
            <a:off x="12241891"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+2.2 %</a:t>
            </a:r>
            <a:endParaRPr/>
          </a:p>
        </p:txBody>
      </p:sp>
      <p:sp>
        <p:nvSpPr>
          <p:cNvPr id="561" name="Google Shape;561;p22"/>
          <p:cNvSpPr txBox="1"/>
          <p:nvPr/>
        </p:nvSpPr>
        <p:spPr>
          <a:xfrm>
            <a:off x="13198331" y="5138025"/>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+0.2 %</a:t>
            </a:r>
            <a:endParaRPr/>
          </a:p>
        </p:txBody>
      </p:sp>
      <p:sp>
        <p:nvSpPr>
          <p:cNvPr id="562" name="Google Shape;562;p22"/>
          <p:cNvSpPr txBox="1"/>
          <p:nvPr/>
        </p:nvSpPr>
        <p:spPr>
          <a:xfrm>
            <a:off x="8504904"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+0 %</a:t>
            </a:r>
            <a:endParaRPr/>
          </a:p>
        </p:txBody>
      </p:sp>
      <p:sp>
        <p:nvSpPr>
          <p:cNvPr id="563" name="Google Shape;563;p22"/>
          <p:cNvSpPr txBox="1"/>
          <p:nvPr/>
        </p:nvSpPr>
        <p:spPr>
          <a:xfrm>
            <a:off x="9532290"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FF0000"/>
                </a:solidFill>
                <a:latin typeface="Roboto"/>
                <a:ea typeface="Roboto"/>
                <a:cs typeface="Roboto"/>
                <a:sym typeface="Roboto"/>
              </a:rPr>
              <a:t>-0.1 %</a:t>
            </a:r>
            <a:endParaRPr/>
          </a:p>
        </p:txBody>
      </p:sp>
      <p:sp>
        <p:nvSpPr>
          <p:cNvPr id="564" name="Google Shape;564;p22"/>
          <p:cNvSpPr txBox="1"/>
          <p:nvPr/>
        </p:nvSpPr>
        <p:spPr>
          <a:xfrm>
            <a:off x="10559676"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+0.2 %</a:t>
            </a:r>
            <a:endParaRPr/>
          </a:p>
        </p:txBody>
      </p:sp>
      <p:sp>
        <p:nvSpPr>
          <p:cNvPr id="565" name="Google Shape;565;p22"/>
          <p:cNvSpPr txBox="1"/>
          <p:nvPr/>
        </p:nvSpPr>
        <p:spPr>
          <a:xfrm>
            <a:off x="11587062"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FF0000"/>
                </a:solidFill>
                <a:latin typeface="Roboto"/>
                <a:ea typeface="Roboto"/>
                <a:cs typeface="Roboto"/>
                <a:sym typeface="Roboto"/>
              </a:rPr>
              <a:t>-0.2 %</a:t>
            </a:r>
            <a:endParaRPr/>
          </a:p>
        </p:txBody>
      </p:sp>
      <p:sp>
        <p:nvSpPr>
          <p:cNvPr id="566" name="Google Shape;566;p22"/>
          <p:cNvSpPr txBox="1"/>
          <p:nvPr/>
        </p:nvSpPr>
        <p:spPr>
          <a:xfrm>
            <a:off x="12629488"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00B050"/>
                </a:solidFill>
                <a:latin typeface="Roboto"/>
                <a:ea typeface="Roboto"/>
                <a:cs typeface="Roboto"/>
                <a:sym typeface="Roboto"/>
              </a:rPr>
              <a:t>+0.2 %</a:t>
            </a:r>
            <a:endParaRPr/>
          </a:p>
        </p:txBody>
      </p:sp>
      <p:sp>
        <p:nvSpPr>
          <p:cNvPr id="567" name="Google Shape;567;p22"/>
          <p:cNvSpPr txBox="1"/>
          <p:nvPr/>
        </p:nvSpPr>
        <p:spPr>
          <a:xfrm>
            <a:off x="13585930" y="8846643"/>
            <a:ext cx="1252533" cy="40344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000" u="none" cap="none" strike="noStrike">
                <a:solidFill>
                  <a:srgbClr val="FF0000"/>
                </a:solidFill>
                <a:latin typeface="Roboto"/>
                <a:ea typeface="Roboto"/>
                <a:cs typeface="Roboto"/>
                <a:sym typeface="Roboto"/>
              </a:rPr>
              <a:t>-0.2 %</a:t>
            </a:r>
            <a:endParaRPr/>
          </a:p>
        </p:txBody>
      </p:sp>
      <p:sp>
        <p:nvSpPr>
          <p:cNvPr id="568" name="Google Shape;568;p22"/>
          <p:cNvSpPr txBox="1"/>
          <p:nvPr/>
        </p:nvSpPr>
        <p:spPr>
          <a:xfrm>
            <a:off x="15115517" y="8028633"/>
            <a:ext cx="2601994"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Out-of-Domain</a:t>
            </a:r>
            <a:endParaRPr/>
          </a:p>
        </p:txBody>
      </p:sp>
      <p:sp>
        <p:nvSpPr>
          <p:cNvPr id="569" name="Google Shape;569;p22"/>
          <p:cNvSpPr txBox="1"/>
          <p:nvPr/>
        </p:nvSpPr>
        <p:spPr>
          <a:xfrm>
            <a:off x="15115517" y="4610124"/>
            <a:ext cx="1869423"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In-Domain</a:t>
            </a:r>
            <a:endParaRPr/>
          </a:p>
        </p:txBody>
      </p:sp>
      <p:sp>
        <p:nvSpPr>
          <p:cNvPr id="570" name="Google Shape;570;p22"/>
          <p:cNvSpPr txBox="1"/>
          <p:nvPr/>
        </p:nvSpPr>
        <p:spPr>
          <a:xfrm>
            <a:off x="671948" y="2508997"/>
            <a:ext cx="9089348"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Pretraining with RMCL : </a:t>
            </a:r>
            <a:r>
              <a:rPr b="1" i="0" lang="en-US" sz="2800" u="none" cap="none" strike="noStrike">
                <a:solidFill>
                  <a:srgbClr val="FF0000"/>
                </a:solidFill>
                <a:latin typeface="Roboto"/>
                <a:ea typeface="Roboto"/>
                <a:cs typeface="Roboto"/>
                <a:sym typeface="Roboto"/>
              </a:rPr>
              <a:t>1 epoch </a:t>
            </a:r>
            <a:r>
              <a:rPr b="1" i="0" lang="en-US" sz="2800" u="none" cap="none" strike="noStrike">
                <a:solidFill>
                  <a:schemeClr val="dk1"/>
                </a:solidFill>
                <a:latin typeface="Roboto"/>
                <a:ea typeface="Roboto"/>
                <a:cs typeface="Roboto"/>
                <a:sym typeface="Roboto"/>
              </a:rPr>
              <a:t>on only </a:t>
            </a:r>
            <a:r>
              <a:rPr b="1" i="0" lang="en-US" sz="2800" u="none" cap="none" strike="noStrike">
                <a:solidFill>
                  <a:srgbClr val="FF0000"/>
                </a:solidFill>
                <a:latin typeface="Roboto"/>
                <a:ea typeface="Roboto"/>
                <a:cs typeface="Roboto"/>
                <a:sym typeface="Roboto"/>
              </a:rPr>
              <a:t>COCO</a:t>
            </a:r>
            <a:r>
              <a:rPr b="1" i="0" lang="en-US" sz="2800" u="none" cap="none" strike="noStrike">
                <a:solidFill>
                  <a:schemeClr val="dk1"/>
                </a:solidFill>
                <a:latin typeface="Roboto"/>
                <a:ea typeface="Roboto"/>
                <a:cs typeface="Roboto"/>
                <a:sym typeface="Roboto"/>
              </a:rPr>
              <a:t> dataset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500"/>
                                        <p:tgtEl>
                                          <p:spTgt spid="5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500"/>
                                        <p:tgtEl>
                                          <p:spTgt spid="5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500"/>
                                        <p:tgtEl>
                                          <p:spTgt spid="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500"/>
                                        <p:tgtEl>
                                          <p:spTgt spid="5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500"/>
                                        <p:tgtEl>
                                          <p:spTgt spid="5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cxnSp>
        <p:nvCxnSpPr>
          <p:cNvPr id="575" name="Google Shape;575;p23"/>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576" name="Google Shape;576;p23"/>
          <p:cNvSpPr txBox="1"/>
          <p:nvPr/>
        </p:nvSpPr>
        <p:spPr>
          <a:xfrm>
            <a:off x="17252950"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17</a:t>
            </a:r>
            <a:endParaRPr b="1" i="0" sz="2000" u="none" cap="none" strike="noStrike">
              <a:solidFill>
                <a:srgbClr val="8B8B9A"/>
              </a:solidFill>
              <a:latin typeface="Roboto"/>
              <a:ea typeface="Roboto"/>
              <a:cs typeface="Roboto"/>
              <a:sym typeface="Roboto"/>
            </a:endParaRPr>
          </a:p>
        </p:txBody>
      </p:sp>
      <p:pic>
        <p:nvPicPr>
          <p:cNvPr id="577" name="Google Shape;577;p23"/>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578" name="Google Shape;578;p23"/>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579" name="Google Shape;579;p23"/>
          <p:cNvSpPr txBox="1"/>
          <p:nvPr/>
        </p:nvSpPr>
        <p:spPr>
          <a:xfrm>
            <a:off x="671948" y="1548445"/>
            <a:ext cx="1559018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Results </a:t>
            </a:r>
            <a:r>
              <a:rPr b="1" i="1" lang="en-US" sz="5400" u="none" cap="none" strike="noStrike">
                <a:solidFill>
                  <a:schemeClr val="dk2"/>
                </a:solidFill>
                <a:latin typeface="Roboto Condensed"/>
                <a:ea typeface="Roboto Condensed"/>
                <a:cs typeface="Roboto Condensed"/>
                <a:sym typeface="Roboto Condensed"/>
              </a:rPr>
              <a:t>Modality Alignement </a:t>
            </a:r>
            <a:r>
              <a:rPr b="1" i="1" lang="en-US" sz="5400" u="none" cap="none" strike="noStrike">
                <a:solidFill>
                  <a:schemeClr val="accent4"/>
                </a:solidFill>
                <a:latin typeface="Roboto Condensed"/>
                <a:ea typeface="Roboto Condensed"/>
                <a:cs typeface="Roboto Condensed"/>
                <a:sym typeface="Roboto Condensed"/>
              </a:rPr>
              <a:t>MoCo</a:t>
            </a:r>
            <a:r>
              <a:rPr b="1" i="1" lang="en-US" sz="5400" u="none" cap="none" strike="noStrike">
                <a:solidFill>
                  <a:schemeClr val="dk2"/>
                </a:solidFill>
                <a:latin typeface="Roboto Condensed"/>
                <a:ea typeface="Roboto Condensed"/>
                <a:cs typeface="Roboto Condensed"/>
                <a:sym typeface="Roboto Condensed"/>
              </a:rPr>
              <a:t> / </a:t>
            </a:r>
            <a:r>
              <a:rPr b="1" i="1" lang="en-US" sz="5400" u="none" cap="none" strike="noStrike">
                <a:solidFill>
                  <a:schemeClr val="accent4"/>
                </a:solidFill>
                <a:latin typeface="Roboto Condensed"/>
                <a:ea typeface="Roboto Condensed"/>
                <a:cs typeface="Roboto Condensed"/>
                <a:sym typeface="Roboto Condensed"/>
              </a:rPr>
              <a:t>BarlowTwins</a:t>
            </a:r>
            <a:endParaRPr b="0" i="1" sz="2800" u="none" cap="none" strike="noStrike">
              <a:solidFill>
                <a:schemeClr val="accent4"/>
              </a:solidFill>
              <a:latin typeface="Roboto Condensed"/>
              <a:ea typeface="Roboto Condensed"/>
              <a:cs typeface="Roboto Condensed"/>
              <a:sym typeface="Roboto Condensed"/>
            </a:endParaRPr>
          </a:p>
        </p:txBody>
      </p:sp>
      <p:cxnSp>
        <p:nvCxnSpPr>
          <p:cNvPr id="580" name="Google Shape;580;p23"/>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pic>
        <p:nvPicPr>
          <p:cNvPr descr="Graphical user interface, application&#10;&#10;Description automatically generated with medium confidence" id="581" name="Google Shape;581;p23"/>
          <p:cNvPicPr preferRelativeResize="0"/>
          <p:nvPr/>
        </p:nvPicPr>
        <p:blipFill rotWithShape="1">
          <a:blip r:embed="rId5">
            <a:alphaModFix/>
          </a:blip>
          <a:srcRect b="0" l="0" r="0" t="0"/>
          <a:stretch/>
        </p:blipFill>
        <p:spPr>
          <a:xfrm>
            <a:off x="4743971" y="3175244"/>
            <a:ext cx="13544029" cy="6203500"/>
          </a:xfrm>
          <a:prstGeom prst="rect">
            <a:avLst/>
          </a:prstGeom>
          <a:noFill/>
          <a:ln>
            <a:noFill/>
          </a:ln>
        </p:spPr>
      </p:pic>
      <p:pic>
        <p:nvPicPr>
          <p:cNvPr descr="A picture containing graphical user interface&#10;&#10;Description automatically generated" id="582" name="Google Shape;582;p23"/>
          <p:cNvPicPr preferRelativeResize="0"/>
          <p:nvPr/>
        </p:nvPicPr>
        <p:blipFill rotWithShape="1">
          <a:blip r:embed="rId6">
            <a:alphaModFix/>
          </a:blip>
          <a:srcRect b="0" l="0" r="0" t="0"/>
          <a:stretch/>
        </p:blipFill>
        <p:spPr>
          <a:xfrm>
            <a:off x="37964" y="3175244"/>
            <a:ext cx="4640477" cy="6203500"/>
          </a:xfrm>
          <a:prstGeom prst="rect">
            <a:avLst/>
          </a:prstGeom>
          <a:noFill/>
          <a:ln>
            <a:noFill/>
          </a:ln>
        </p:spPr>
      </p:pic>
      <p:sp>
        <p:nvSpPr>
          <p:cNvPr id="583" name="Google Shape;583;p23"/>
          <p:cNvSpPr txBox="1"/>
          <p:nvPr/>
        </p:nvSpPr>
        <p:spPr>
          <a:xfrm>
            <a:off x="671948" y="2508997"/>
            <a:ext cx="9089348"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Pretraining with RMCL : </a:t>
            </a:r>
            <a:r>
              <a:rPr b="1" i="0" lang="en-US" sz="2800" u="none" cap="none" strike="noStrike">
                <a:solidFill>
                  <a:srgbClr val="FF0000"/>
                </a:solidFill>
                <a:latin typeface="Roboto"/>
                <a:ea typeface="Roboto"/>
                <a:cs typeface="Roboto"/>
                <a:sym typeface="Roboto"/>
              </a:rPr>
              <a:t>1 epoch </a:t>
            </a:r>
            <a:r>
              <a:rPr b="1" i="0" lang="en-US" sz="2800" u="none" cap="none" strike="noStrike">
                <a:solidFill>
                  <a:schemeClr val="dk1"/>
                </a:solidFill>
                <a:latin typeface="Roboto"/>
                <a:ea typeface="Roboto"/>
                <a:cs typeface="Roboto"/>
                <a:sym typeface="Roboto"/>
              </a:rPr>
              <a:t>on only </a:t>
            </a:r>
            <a:r>
              <a:rPr b="1" i="0" lang="en-US" sz="2800" u="none" cap="none" strike="noStrike">
                <a:solidFill>
                  <a:srgbClr val="FF0000"/>
                </a:solidFill>
                <a:latin typeface="Roboto"/>
                <a:ea typeface="Roboto"/>
                <a:cs typeface="Roboto"/>
                <a:sym typeface="Roboto"/>
              </a:rPr>
              <a:t>COCO</a:t>
            </a:r>
            <a:r>
              <a:rPr b="1" i="0" lang="en-US" sz="2800" u="none" cap="none" strike="noStrike">
                <a:solidFill>
                  <a:schemeClr val="dk1"/>
                </a:solidFill>
                <a:latin typeface="Roboto"/>
                <a:ea typeface="Roboto"/>
                <a:cs typeface="Roboto"/>
                <a:sym typeface="Roboto"/>
              </a:rPr>
              <a:t> dataset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cxnSp>
        <p:nvCxnSpPr>
          <p:cNvPr id="41" name="Google Shape;41;p3"/>
          <p:cNvCxnSpPr/>
          <p:nvPr/>
        </p:nvCxnSpPr>
        <p:spPr>
          <a:xfrm>
            <a:off x="17267605" y="10383124"/>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42" name="Google Shape;42;p3"/>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2</a:t>
            </a:r>
            <a:endParaRPr b="1" i="0" sz="2000" u="none" cap="none" strike="noStrike">
              <a:solidFill>
                <a:srgbClr val="8B8B9A"/>
              </a:solidFill>
              <a:latin typeface="Roboto"/>
              <a:ea typeface="Roboto"/>
              <a:cs typeface="Roboto"/>
              <a:sym typeface="Roboto"/>
            </a:endParaRPr>
          </a:p>
        </p:txBody>
      </p:sp>
      <p:pic>
        <p:nvPicPr>
          <p:cNvPr id="43" name="Google Shape;43;p3"/>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44" name="Google Shape;44;p3"/>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45" name="Google Shape;45;p3"/>
          <p:cNvSpPr txBox="1"/>
          <p:nvPr/>
        </p:nvSpPr>
        <p:spPr>
          <a:xfrm>
            <a:off x="671949" y="1548445"/>
            <a:ext cx="14278278"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Representation Learning </a:t>
            </a:r>
            <a:r>
              <a:rPr b="1" i="0" lang="en-US" sz="5400" u="none" cap="none" strike="noStrike">
                <a:solidFill>
                  <a:schemeClr val="dk2"/>
                </a:solidFill>
                <a:latin typeface="Roboto Condensed"/>
                <a:ea typeface="Roboto Condensed"/>
                <a:cs typeface="Roboto Condensed"/>
                <a:sym typeface="Roboto Condensed"/>
              </a:rPr>
              <a:t>Contrastive Learning</a:t>
            </a:r>
            <a:endParaRPr b="0" i="0" sz="2800" u="none" cap="none" strike="noStrike">
              <a:solidFill>
                <a:schemeClr val="dk2"/>
              </a:solidFill>
              <a:latin typeface="Roboto Condensed"/>
              <a:ea typeface="Roboto Condensed"/>
              <a:cs typeface="Roboto Condensed"/>
              <a:sym typeface="Roboto Condensed"/>
            </a:endParaRPr>
          </a:p>
        </p:txBody>
      </p:sp>
      <p:pic>
        <p:nvPicPr>
          <p:cNvPr descr="A drawing of a cat&#10;&#10;Description automatically generated with medium confidence" id="46" name="Google Shape;46;p3"/>
          <p:cNvPicPr preferRelativeResize="0"/>
          <p:nvPr/>
        </p:nvPicPr>
        <p:blipFill rotWithShape="1">
          <a:blip r:embed="rId5">
            <a:alphaModFix/>
          </a:blip>
          <a:srcRect b="0" l="0" r="0" t="0"/>
          <a:stretch/>
        </p:blipFill>
        <p:spPr>
          <a:xfrm>
            <a:off x="1755351" y="4402521"/>
            <a:ext cx="1772311" cy="1984988"/>
          </a:xfrm>
          <a:prstGeom prst="rect">
            <a:avLst/>
          </a:prstGeom>
          <a:noFill/>
          <a:ln cap="flat" cmpd="sng" w="57150">
            <a:solidFill>
              <a:schemeClr val="accent4"/>
            </a:solidFill>
            <a:prstDash val="solid"/>
            <a:round/>
            <a:headEnd len="sm" w="sm" type="none"/>
            <a:tailEnd len="sm" w="sm" type="none"/>
          </a:ln>
        </p:spPr>
      </p:pic>
      <p:pic>
        <p:nvPicPr>
          <p:cNvPr descr="A cat sitting and looking at the camera&#10;&#10;Description automatically generated with medium confidence" id="47" name="Google Shape;47;p3"/>
          <p:cNvPicPr preferRelativeResize="0"/>
          <p:nvPr/>
        </p:nvPicPr>
        <p:blipFill rotWithShape="1">
          <a:blip r:embed="rId6">
            <a:alphaModFix/>
          </a:blip>
          <a:srcRect b="0" l="0" r="0" t="0"/>
          <a:stretch/>
        </p:blipFill>
        <p:spPr>
          <a:xfrm>
            <a:off x="4063287" y="6242363"/>
            <a:ext cx="1049678" cy="1639905"/>
          </a:xfrm>
          <a:prstGeom prst="rect">
            <a:avLst/>
          </a:prstGeom>
          <a:noFill/>
          <a:ln cap="flat" cmpd="sng" w="57150">
            <a:solidFill>
              <a:schemeClr val="accent1"/>
            </a:solidFill>
            <a:prstDash val="solid"/>
            <a:round/>
            <a:headEnd len="sm" w="sm" type="none"/>
            <a:tailEnd len="sm" w="sm" type="none"/>
          </a:ln>
        </p:spPr>
      </p:pic>
      <p:pic>
        <p:nvPicPr>
          <p:cNvPr descr="A picture containing linedrawing&#10;&#10;Description automatically generated" id="48" name="Google Shape;48;p3"/>
          <p:cNvPicPr preferRelativeResize="0"/>
          <p:nvPr/>
        </p:nvPicPr>
        <p:blipFill rotWithShape="1">
          <a:blip r:embed="rId7">
            <a:alphaModFix/>
          </a:blip>
          <a:srcRect b="0" l="0" r="0" t="6567"/>
          <a:stretch/>
        </p:blipFill>
        <p:spPr>
          <a:xfrm>
            <a:off x="4063286" y="4251648"/>
            <a:ext cx="1537019" cy="1436073"/>
          </a:xfrm>
          <a:prstGeom prst="rect">
            <a:avLst/>
          </a:prstGeom>
          <a:noFill/>
          <a:ln cap="flat" cmpd="sng" w="57150">
            <a:solidFill>
              <a:schemeClr val="accent1"/>
            </a:solidFill>
            <a:prstDash val="solid"/>
            <a:round/>
            <a:headEnd len="sm" w="sm" type="none"/>
            <a:tailEnd len="sm" w="sm" type="none"/>
          </a:ln>
        </p:spPr>
      </p:pic>
      <p:pic>
        <p:nvPicPr>
          <p:cNvPr id="49" name="Google Shape;49;p3"/>
          <p:cNvPicPr preferRelativeResize="0"/>
          <p:nvPr/>
        </p:nvPicPr>
        <p:blipFill rotWithShape="1">
          <a:blip r:embed="rId8">
            <a:alphaModFix/>
          </a:blip>
          <a:srcRect b="0" l="0" r="0" t="0"/>
          <a:stretch/>
        </p:blipFill>
        <p:spPr>
          <a:xfrm>
            <a:off x="4907145" y="8150843"/>
            <a:ext cx="1474350" cy="1534121"/>
          </a:xfrm>
          <a:prstGeom prst="rect">
            <a:avLst/>
          </a:prstGeom>
          <a:noFill/>
          <a:ln cap="flat" cmpd="sng" w="57150">
            <a:solidFill>
              <a:srgbClr val="DAA600"/>
            </a:solidFill>
            <a:prstDash val="solid"/>
            <a:round/>
            <a:headEnd len="sm" w="sm" type="none"/>
            <a:tailEnd len="sm" w="sm" type="none"/>
          </a:ln>
        </p:spPr>
      </p:pic>
      <p:cxnSp>
        <p:nvCxnSpPr>
          <p:cNvPr id="50" name="Google Shape;50;p3"/>
          <p:cNvCxnSpPr>
            <a:stCxn id="48" idx="3"/>
          </p:cNvCxnSpPr>
          <p:nvPr/>
        </p:nvCxnSpPr>
        <p:spPr>
          <a:xfrm>
            <a:off x="5600305" y="4969685"/>
            <a:ext cx="1322100" cy="786900"/>
          </a:xfrm>
          <a:prstGeom prst="straightConnector1">
            <a:avLst/>
          </a:prstGeom>
          <a:noFill/>
          <a:ln cap="flat" cmpd="sng" w="76200">
            <a:solidFill>
              <a:srgbClr val="19B8D6"/>
            </a:solidFill>
            <a:prstDash val="solid"/>
            <a:round/>
            <a:headEnd len="lg" w="lg" type="none"/>
            <a:tailEnd len="lg" w="lg" type="stealth"/>
          </a:ln>
        </p:spPr>
      </p:cxnSp>
      <p:cxnSp>
        <p:nvCxnSpPr>
          <p:cNvPr id="51" name="Google Shape;51;p3"/>
          <p:cNvCxnSpPr>
            <a:stCxn id="47" idx="3"/>
          </p:cNvCxnSpPr>
          <p:nvPr/>
        </p:nvCxnSpPr>
        <p:spPr>
          <a:xfrm flipH="1" rot="10800000">
            <a:off x="5112965" y="6327615"/>
            <a:ext cx="1809300" cy="734700"/>
          </a:xfrm>
          <a:prstGeom prst="straightConnector1">
            <a:avLst/>
          </a:prstGeom>
          <a:noFill/>
          <a:ln cap="flat" cmpd="sng" w="76200">
            <a:solidFill>
              <a:srgbClr val="19B8D6"/>
            </a:solidFill>
            <a:prstDash val="solid"/>
            <a:round/>
            <a:headEnd len="lg" w="lg" type="none"/>
            <a:tailEnd len="lg" w="lg" type="stealth"/>
          </a:ln>
        </p:spPr>
      </p:cxnSp>
      <p:cxnSp>
        <p:nvCxnSpPr>
          <p:cNvPr id="52" name="Google Shape;52;p3"/>
          <p:cNvCxnSpPr/>
          <p:nvPr/>
        </p:nvCxnSpPr>
        <p:spPr>
          <a:xfrm>
            <a:off x="3530138" y="5814604"/>
            <a:ext cx="3392130" cy="227663"/>
          </a:xfrm>
          <a:prstGeom prst="straightConnector1">
            <a:avLst/>
          </a:prstGeom>
          <a:noFill/>
          <a:ln cap="flat" cmpd="sng" w="76200">
            <a:solidFill>
              <a:srgbClr val="19B8D6"/>
            </a:solidFill>
            <a:prstDash val="solid"/>
            <a:round/>
            <a:headEnd len="lg" w="lg" type="none"/>
            <a:tailEnd len="lg" w="lg" type="stealth"/>
          </a:ln>
        </p:spPr>
      </p:cxnSp>
      <p:cxnSp>
        <p:nvCxnSpPr>
          <p:cNvPr id="53" name="Google Shape;53;p3"/>
          <p:cNvCxnSpPr>
            <a:stCxn id="49" idx="0"/>
          </p:cNvCxnSpPr>
          <p:nvPr/>
        </p:nvCxnSpPr>
        <p:spPr>
          <a:xfrm flipH="1" rot="10800000">
            <a:off x="5644320" y="6496943"/>
            <a:ext cx="1493100" cy="1653900"/>
          </a:xfrm>
          <a:prstGeom prst="straightConnector1">
            <a:avLst/>
          </a:prstGeom>
          <a:noFill/>
          <a:ln cap="flat" cmpd="sng" w="76200">
            <a:solidFill>
              <a:srgbClr val="DAA600"/>
            </a:solidFill>
            <a:prstDash val="solid"/>
            <a:round/>
            <a:headEnd len="lg" w="lg" type="none"/>
            <a:tailEnd len="lg" w="lg" type="stealth"/>
          </a:ln>
        </p:spPr>
      </p:cxnSp>
      <p:sp>
        <p:nvSpPr>
          <p:cNvPr id="54" name="Google Shape;54;p3"/>
          <p:cNvSpPr/>
          <p:nvPr/>
        </p:nvSpPr>
        <p:spPr>
          <a:xfrm>
            <a:off x="7137324" y="4989642"/>
            <a:ext cx="3041047" cy="225445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Contrastive </a:t>
            </a:r>
            <a:endParaRPr/>
          </a:p>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Learning</a:t>
            </a:r>
            <a:endParaRPr b="0" i="0" sz="2800" u="none" cap="none" strike="noStrike">
              <a:solidFill>
                <a:schemeClr val="dk1"/>
              </a:solidFill>
              <a:latin typeface="Arial"/>
              <a:ea typeface="Arial"/>
              <a:cs typeface="Arial"/>
              <a:sym typeface="Arial"/>
            </a:endParaRPr>
          </a:p>
        </p:txBody>
      </p:sp>
      <p:sp>
        <p:nvSpPr>
          <p:cNvPr id="55" name="Google Shape;55;p3"/>
          <p:cNvSpPr txBox="1"/>
          <p:nvPr/>
        </p:nvSpPr>
        <p:spPr>
          <a:xfrm>
            <a:off x="1240439" y="8150843"/>
            <a:ext cx="4108712"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600" u="none" cap="none" strike="noStrike">
                <a:solidFill>
                  <a:schemeClr val="dk1"/>
                </a:solidFill>
                <a:latin typeface="Roboto Condensed"/>
                <a:ea typeface="Roboto Condensed"/>
                <a:cs typeface="Roboto Condensed"/>
                <a:sym typeface="Roboto Condensed"/>
              </a:rPr>
              <a:t>Unlabeled Images</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56" name="Google Shape;56;p3"/>
          <p:cNvSpPr/>
          <p:nvPr/>
        </p:nvSpPr>
        <p:spPr>
          <a:xfrm>
            <a:off x="12375703" y="6396923"/>
            <a:ext cx="3626603" cy="3580108"/>
          </a:xfrm>
          <a:prstGeom prst="ellipse">
            <a:avLst/>
          </a:prstGeom>
          <a:noFill/>
          <a:ln cap="flat" cmpd="sng" w="25400">
            <a:solidFill>
              <a:srgbClr val="BFBFB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7" name="Google Shape;57;p3"/>
          <p:cNvCxnSpPr/>
          <p:nvPr/>
        </p:nvCxnSpPr>
        <p:spPr>
          <a:xfrm rot="10800000">
            <a:off x="14186156" y="5941608"/>
            <a:ext cx="0" cy="4206230"/>
          </a:xfrm>
          <a:prstGeom prst="straightConnector1">
            <a:avLst/>
          </a:prstGeom>
          <a:noFill/>
          <a:ln cap="flat" cmpd="sng" w="57150">
            <a:solidFill>
              <a:schemeClr val="dk1"/>
            </a:solidFill>
            <a:prstDash val="solid"/>
            <a:round/>
            <a:headEnd len="sm" w="sm" type="none"/>
            <a:tailEnd len="med" w="med" type="triangle"/>
          </a:ln>
        </p:spPr>
      </p:cxnSp>
      <p:cxnSp>
        <p:nvCxnSpPr>
          <p:cNvPr id="58" name="Google Shape;58;p3"/>
          <p:cNvCxnSpPr/>
          <p:nvPr/>
        </p:nvCxnSpPr>
        <p:spPr>
          <a:xfrm>
            <a:off x="12111549" y="8186977"/>
            <a:ext cx="4482929" cy="4212"/>
          </a:xfrm>
          <a:prstGeom prst="straightConnector1">
            <a:avLst/>
          </a:prstGeom>
          <a:noFill/>
          <a:ln cap="flat" cmpd="sng" w="57150">
            <a:solidFill>
              <a:schemeClr val="dk1"/>
            </a:solidFill>
            <a:prstDash val="solid"/>
            <a:round/>
            <a:headEnd len="sm" w="sm" type="none"/>
            <a:tailEnd len="med" w="med" type="triangle"/>
          </a:ln>
        </p:spPr>
      </p:cxnSp>
      <p:sp>
        <p:nvSpPr>
          <p:cNvPr id="59" name="Google Shape;59;p3"/>
          <p:cNvSpPr txBox="1"/>
          <p:nvPr/>
        </p:nvSpPr>
        <p:spPr>
          <a:xfrm>
            <a:off x="15959388" y="8259803"/>
            <a:ext cx="633995"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Roboto Condensed"/>
                <a:ea typeface="Roboto Condensed"/>
                <a:cs typeface="Roboto Condensed"/>
                <a:sym typeface="Roboto Condensed"/>
              </a:rPr>
              <a:t>1</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60" name="Google Shape;60;p3"/>
          <p:cNvSpPr txBox="1"/>
          <p:nvPr/>
        </p:nvSpPr>
        <p:spPr>
          <a:xfrm>
            <a:off x="11836618" y="8259803"/>
            <a:ext cx="633995"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Roboto Condensed"/>
                <a:ea typeface="Roboto Condensed"/>
                <a:cs typeface="Roboto Condensed"/>
                <a:sym typeface="Roboto Condensed"/>
              </a:rPr>
              <a:t>-1</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cxnSp>
        <p:nvCxnSpPr>
          <p:cNvPr id="61" name="Google Shape;61;p3"/>
          <p:cNvCxnSpPr/>
          <p:nvPr/>
        </p:nvCxnSpPr>
        <p:spPr>
          <a:xfrm flipH="1" rot="10800000">
            <a:off x="14209966" y="7319286"/>
            <a:ext cx="1617618" cy="850182"/>
          </a:xfrm>
          <a:prstGeom prst="straightConnector1">
            <a:avLst/>
          </a:prstGeom>
          <a:noFill/>
          <a:ln cap="flat" cmpd="sng" w="19050">
            <a:solidFill>
              <a:srgbClr val="19B8D6"/>
            </a:solidFill>
            <a:prstDash val="solid"/>
            <a:round/>
            <a:headEnd len="lg" w="lg" type="none"/>
            <a:tailEnd len="lg" w="lg" type="stealth"/>
          </a:ln>
        </p:spPr>
      </p:cxnSp>
      <p:sp>
        <p:nvSpPr>
          <p:cNvPr id="62" name="Google Shape;62;p3"/>
          <p:cNvSpPr txBox="1"/>
          <p:nvPr/>
        </p:nvSpPr>
        <p:spPr>
          <a:xfrm>
            <a:off x="15685709" y="6802082"/>
            <a:ext cx="1144661"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accent1"/>
                </a:solidFill>
                <a:latin typeface="Roboto Condensed"/>
                <a:ea typeface="Roboto Condensed"/>
                <a:cs typeface="Roboto Condensed"/>
                <a:sym typeface="Roboto Condensed"/>
              </a:rPr>
              <a:t>“Cats”</a:t>
            </a:r>
            <a:endParaRPr b="1"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63" name="Google Shape;63;p3"/>
          <p:cNvSpPr txBox="1"/>
          <p:nvPr/>
        </p:nvSpPr>
        <p:spPr>
          <a:xfrm>
            <a:off x="11840594" y="9250296"/>
            <a:ext cx="1144661"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DAA600"/>
                </a:solidFill>
                <a:latin typeface="Roboto Condensed"/>
                <a:ea typeface="Roboto Condensed"/>
                <a:cs typeface="Roboto Condensed"/>
                <a:sym typeface="Roboto Condensed"/>
              </a:rPr>
              <a:t>“Pigs”</a:t>
            </a:r>
            <a:endParaRPr b="1" i="0" sz="1100" u="none" cap="none" strike="noStrike">
              <a:solidFill>
                <a:srgbClr val="DAA60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grpSp>
        <p:nvGrpSpPr>
          <p:cNvPr id="64" name="Google Shape;64;p3"/>
          <p:cNvGrpSpPr/>
          <p:nvPr/>
        </p:nvGrpSpPr>
        <p:grpSpPr>
          <a:xfrm>
            <a:off x="12065901" y="2428941"/>
            <a:ext cx="4551472" cy="3662218"/>
            <a:chOff x="10868425" y="1286163"/>
            <a:chExt cx="4551472" cy="3662218"/>
          </a:xfrm>
        </p:grpSpPr>
        <p:cxnSp>
          <p:nvCxnSpPr>
            <p:cNvPr id="65" name="Google Shape;65;p3"/>
            <p:cNvCxnSpPr/>
            <p:nvPr/>
          </p:nvCxnSpPr>
          <p:spPr>
            <a:xfrm rot="10800000">
              <a:off x="11752371" y="1684582"/>
              <a:ext cx="15839" cy="2847474"/>
            </a:xfrm>
            <a:prstGeom prst="straightConnector1">
              <a:avLst/>
            </a:prstGeom>
            <a:noFill/>
            <a:ln cap="flat" cmpd="sng" w="57150">
              <a:solidFill>
                <a:schemeClr val="dk1"/>
              </a:solidFill>
              <a:prstDash val="solid"/>
              <a:round/>
              <a:headEnd len="sm" w="sm" type="none"/>
              <a:tailEnd len="med" w="med" type="triangle"/>
            </a:ln>
          </p:spPr>
        </p:cxnSp>
        <p:sp>
          <p:nvSpPr>
            <p:cNvPr id="66" name="Google Shape;66;p3"/>
            <p:cNvSpPr txBox="1"/>
            <p:nvPr/>
          </p:nvSpPr>
          <p:spPr>
            <a:xfrm>
              <a:off x="14611144" y="4493158"/>
              <a:ext cx="808753"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Roboto Condensed"/>
                  <a:ea typeface="Roboto Condensed"/>
                  <a:cs typeface="Roboto Condensed"/>
                  <a:sym typeface="Roboto Condensed"/>
                </a:rPr>
                <a:t>Dim 1</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67" name="Google Shape;67;p3"/>
            <p:cNvSpPr txBox="1"/>
            <p:nvPr/>
          </p:nvSpPr>
          <p:spPr>
            <a:xfrm>
              <a:off x="10868425" y="1286163"/>
              <a:ext cx="908926"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Roboto Condensed"/>
                  <a:ea typeface="Roboto Condensed"/>
                  <a:cs typeface="Roboto Condensed"/>
                  <a:sym typeface="Roboto Condensed"/>
                </a:rPr>
                <a:t>Dim 2</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68" name="Google Shape;68;p3"/>
            <p:cNvSpPr txBox="1"/>
            <p:nvPr/>
          </p:nvSpPr>
          <p:spPr>
            <a:xfrm>
              <a:off x="14008594" y="1439079"/>
              <a:ext cx="1144661"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accent1"/>
                  </a:solidFill>
                  <a:latin typeface="Roboto Condensed"/>
                  <a:ea typeface="Roboto Condensed"/>
                  <a:cs typeface="Roboto Condensed"/>
                  <a:sym typeface="Roboto Condensed"/>
                </a:rPr>
                <a:t>“Cats”</a:t>
              </a:r>
              <a:endParaRPr b="1"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69" name="Google Shape;69;p3"/>
            <p:cNvSpPr txBox="1"/>
            <p:nvPr/>
          </p:nvSpPr>
          <p:spPr>
            <a:xfrm>
              <a:off x="14038813" y="1906909"/>
              <a:ext cx="1144661" cy="455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DAA600"/>
                  </a:solidFill>
                  <a:latin typeface="Roboto Condensed"/>
                  <a:ea typeface="Roboto Condensed"/>
                  <a:cs typeface="Roboto Condensed"/>
                  <a:sym typeface="Roboto Condensed"/>
                </a:rPr>
                <a:t>“Pigs”</a:t>
              </a:r>
              <a:endParaRPr b="1" i="0" sz="1100" u="none" cap="none" strike="noStrike">
                <a:solidFill>
                  <a:srgbClr val="DAA60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cxnSp>
          <p:nvCxnSpPr>
            <p:cNvPr id="70" name="Google Shape;70;p3"/>
            <p:cNvCxnSpPr/>
            <p:nvPr/>
          </p:nvCxnSpPr>
          <p:spPr>
            <a:xfrm>
              <a:off x="11493062" y="4438650"/>
              <a:ext cx="3087863" cy="0"/>
            </a:xfrm>
            <a:prstGeom prst="straightConnector1">
              <a:avLst/>
            </a:prstGeom>
            <a:noFill/>
            <a:ln cap="flat" cmpd="sng" w="57150">
              <a:solidFill>
                <a:schemeClr val="dk1"/>
              </a:solidFill>
              <a:prstDash val="solid"/>
              <a:round/>
              <a:headEnd len="sm" w="sm" type="none"/>
              <a:tailEnd len="med" w="med" type="triangle"/>
            </a:ln>
          </p:spPr>
        </p:cxnSp>
      </p:grpSp>
      <p:cxnSp>
        <p:nvCxnSpPr>
          <p:cNvPr id="71" name="Google Shape;71;p3"/>
          <p:cNvCxnSpPr>
            <a:endCxn id="56" idx="7"/>
          </p:cNvCxnSpPr>
          <p:nvPr/>
        </p:nvCxnSpPr>
        <p:spPr>
          <a:xfrm flipH="1" rot="10800000">
            <a:off x="14179402" y="6921218"/>
            <a:ext cx="1291800" cy="1257300"/>
          </a:xfrm>
          <a:prstGeom prst="straightConnector1">
            <a:avLst/>
          </a:prstGeom>
          <a:noFill/>
          <a:ln cap="flat" cmpd="sng" w="19050">
            <a:solidFill>
              <a:srgbClr val="19B8D6"/>
            </a:solidFill>
            <a:prstDash val="solid"/>
            <a:round/>
            <a:headEnd len="lg" w="lg" type="none"/>
            <a:tailEnd len="lg" w="lg" type="stealth"/>
          </a:ln>
        </p:spPr>
      </p:cxnSp>
      <p:cxnSp>
        <p:nvCxnSpPr>
          <p:cNvPr id="72" name="Google Shape;72;p3"/>
          <p:cNvCxnSpPr/>
          <p:nvPr/>
        </p:nvCxnSpPr>
        <p:spPr>
          <a:xfrm flipH="1" rot="10800000">
            <a:off x="14192995" y="7085013"/>
            <a:ext cx="1421401" cy="1092872"/>
          </a:xfrm>
          <a:prstGeom prst="straightConnector1">
            <a:avLst/>
          </a:prstGeom>
          <a:noFill/>
          <a:ln cap="flat" cmpd="sng" w="19050">
            <a:solidFill>
              <a:srgbClr val="19B8D6"/>
            </a:solidFill>
            <a:prstDash val="solid"/>
            <a:round/>
            <a:headEnd len="lg" w="lg" type="none"/>
            <a:tailEnd len="lg" w="lg" type="stealth"/>
          </a:ln>
        </p:spPr>
      </p:cxnSp>
      <p:cxnSp>
        <p:nvCxnSpPr>
          <p:cNvPr id="73" name="Google Shape;73;p3"/>
          <p:cNvCxnSpPr/>
          <p:nvPr/>
        </p:nvCxnSpPr>
        <p:spPr>
          <a:xfrm flipH="1">
            <a:off x="12671333" y="8186976"/>
            <a:ext cx="1507983" cy="953010"/>
          </a:xfrm>
          <a:prstGeom prst="straightConnector1">
            <a:avLst/>
          </a:prstGeom>
          <a:noFill/>
          <a:ln cap="flat" cmpd="sng" w="19050">
            <a:solidFill>
              <a:srgbClr val="DAA600"/>
            </a:solidFill>
            <a:prstDash val="solid"/>
            <a:round/>
            <a:headEnd len="lg" w="lg" type="none"/>
            <a:tailEnd len="lg" w="lg" type="stealth"/>
          </a:ln>
        </p:spPr>
      </p:cxnSp>
      <p:grpSp>
        <p:nvGrpSpPr>
          <p:cNvPr id="74" name="Google Shape;74;p3"/>
          <p:cNvGrpSpPr/>
          <p:nvPr/>
        </p:nvGrpSpPr>
        <p:grpSpPr>
          <a:xfrm>
            <a:off x="14564125" y="4074862"/>
            <a:ext cx="1038000" cy="1302067"/>
            <a:chOff x="13479623" y="2572416"/>
            <a:chExt cx="1038000" cy="1302067"/>
          </a:xfrm>
        </p:grpSpPr>
        <p:sp>
          <p:nvSpPr>
            <p:cNvPr id="75" name="Google Shape;75;p3"/>
            <p:cNvSpPr/>
            <p:nvPr/>
          </p:nvSpPr>
          <p:spPr>
            <a:xfrm>
              <a:off x="13622745" y="2800776"/>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3"/>
            <p:cNvSpPr/>
            <p:nvPr/>
          </p:nvSpPr>
          <p:spPr>
            <a:xfrm>
              <a:off x="14018627" y="3024636"/>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3"/>
            <p:cNvSpPr/>
            <p:nvPr/>
          </p:nvSpPr>
          <p:spPr>
            <a:xfrm>
              <a:off x="13662634" y="3113729"/>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 name="Google Shape;78;p3"/>
            <p:cNvSpPr/>
            <p:nvPr/>
          </p:nvSpPr>
          <p:spPr>
            <a:xfrm>
              <a:off x="14130744" y="3461640"/>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 name="Google Shape;79;p3"/>
            <p:cNvSpPr/>
            <p:nvPr/>
          </p:nvSpPr>
          <p:spPr>
            <a:xfrm>
              <a:off x="14327056" y="2572416"/>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3"/>
            <p:cNvSpPr/>
            <p:nvPr/>
          </p:nvSpPr>
          <p:spPr>
            <a:xfrm>
              <a:off x="14419936" y="2994373"/>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3"/>
            <p:cNvSpPr/>
            <p:nvPr/>
          </p:nvSpPr>
          <p:spPr>
            <a:xfrm>
              <a:off x="13865725" y="3435093"/>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3"/>
            <p:cNvSpPr/>
            <p:nvPr/>
          </p:nvSpPr>
          <p:spPr>
            <a:xfrm>
              <a:off x="13953853" y="3737914"/>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3"/>
            <p:cNvSpPr/>
            <p:nvPr/>
          </p:nvSpPr>
          <p:spPr>
            <a:xfrm>
              <a:off x="13969781" y="2619179"/>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3"/>
            <p:cNvSpPr/>
            <p:nvPr/>
          </p:nvSpPr>
          <p:spPr>
            <a:xfrm>
              <a:off x="14419934" y="3227822"/>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3"/>
            <p:cNvSpPr/>
            <p:nvPr/>
          </p:nvSpPr>
          <p:spPr>
            <a:xfrm>
              <a:off x="13479623" y="3418529"/>
              <a:ext cx="97687" cy="136569"/>
            </a:xfrm>
            <a:prstGeom prst="ellipse">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86" name="Google Shape;86;p3"/>
          <p:cNvGrpSpPr/>
          <p:nvPr/>
        </p:nvGrpSpPr>
        <p:grpSpPr>
          <a:xfrm>
            <a:off x="13414744" y="3102535"/>
            <a:ext cx="1371942" cy="1373784"/>
            <a:chOff x="12845026" y="2148275"/>
            <a:chExt cx="1371942" cy="1373784"/>
          </a:xfrm>
        </p:grpSpPr>
        <p:sp>
          <p:nvSpPr>
            <p:cNvPr id="87" name="Google Shape;87;p3"/>
            <p:cNvSpPr/>
            <p:nvPr/>
          </p:nvSpPr>
          <p:spPr>
            <a:xfrm>
              <a:off x="12988149" y="2657301"/>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3"/>
            <p:cNvSpPr/>
            <p:nvPr/>
          </p:nvSpPr>
          <p:spPr>
            <a:xfrm>
              <a:off x="13384030" y="2881161"/>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3"/>
            <p:cNvSpPr/>
            <p:nvPr/>
          </p:nvSpPr>
          <p:spPr>
            <a:xfrm>
              <a:off x="13028037" y="2970254"/>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3"/>
            <p:cNvSpPr/>
            <p:nvPr/>
          </p:nvSpPr>
          <p:spPr>
            <a:xfrm>
              <a:off x="13496145" y="3318165"/>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 name="Google Shape;91;p3"/>
            <p:cNvSpPr/>
            <p:nvPr/>
          </p:nvSpPr>
          <p:spPr>
            <a:xfrm>
              <a:off x="13692459" y="2428941"/>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 name="Google Shape;92;p3"/>
            <p:cNvSpPr/>
            <p:nvPr/>
          </p:nvSpPr>
          <p:spPr>
            <a:xfrm>
              <a:off x="14119281" y="2842543"/>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3"/>
            <p:cNvSpPr/>
            <p:nvPr/>
          </p:nvSpPr>
          <p:spPr>
            <a:xfrm>
              <a:off x="13286341" y="2616817"/>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 name="Google Shape;94;p3"/>
            <p:cNvSpPr/>
            <p:nvPr/>
          </p:nvSpPr>
          <p:spPr>
            <a:xfrm>
              <a:off x="13264864" y="3385490"/>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 name="Google Shape;95;p3"/>
            <p:cNvSpPr/>
            <p:nvPr/>
          </p:nvSpPr>
          <p:spPr>
            <a:xfrm>
              <a:off x="13286342" y="2148275"/>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3"/>
            <p:cNvSpPr/>
            <p:nvPr/>
          </p:nvSpPr>
          <p:spPr>
            <a:xfrm>
              <a:off x="13751655" y="2851615"/>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3"/>
            <p:cNvSpPr/>
            <p:nvPr/>
          </p:nvSpPr>
          <p:spPr>
            <a:xfrm>
              <a:off x="12845026" y="3275054"/>
              <a:ext cx="97687" cy="136569"/>
            </a:xfrm>
            <a:prstGeom prst="ellipse">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98" name="Google Shape;98;p3"/>
          <p:cNvSpPr/>
          <p:nvPr/>
        </p:nvSpPr>
        <p:spPr>
          <a:xfrm>
            <a:off x="10556823" y="5601551"/>
            <a:ext cx="1306124" cy="979215"/>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500"/>
                                        <p:tgtEl>
                                          <p:spTgt spid="46"/>
                                        </p:tgtEl>
                                      </p:cBhvr>
                                    </p:animEffect>
                                  </p:childTnLst>
                                </p:cTn>
                              </p:par>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par>
                                <p:cTn fill="hold" nodeType="with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par>
                                <p:cTn fill="hold" nodeType="with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500"/>
                                        <p:tgtEl>
                                          <p:spTgt spid="53"/>
                                        </p:tgtEl>
                                      </p:cBhvr>
                                    </p:animEffect>
                                  </p:childTnLst>
                                </p:cTn>
                              </p:par>
                              <p:par>
                                <p:cTn fill="hold" nodeType="with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par>
                                <p:cTn fill="hold" nodeType="with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500"/>
                                        <p:tgtEl>
                                          <p:spTgt spid="52"/>
                                        </p:tgtEl>
                                      </p:cBhvr>
                                    </p:animEffect>
                                  </p:childTnLst>
                                </p:cTn>
                              </p:par>
                              <p:par>
                                <p:cTn fill="hold" nodeType="with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500"/>
                                        <p:tgtEl>
                                          <p:spTgt spid="50"/>
                                        </p:tgtEl>
                                      </p:cBhvr>
                                    </p:animEffect>
                                  </p:childTnLst>
                                </p:cTn>
                              </p:par>
                              <p:par>
                                <p:cTn fill="hold" nodeType="with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5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500"/>
                                        <p:tgtEl>
                                          <p:spTgt spid="56"/>
                                        </p:tgtEl>
                                      </p:cBhvr>
                                    </p:animEffect>
                                  </p:childTnLst>
                                </p:cTn>
                              </p:par>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500"/>
                                        <p:tgtEl>
                                          <p:spTgt spid="57"/>
                                        </p:tgtEl>
                                      </p:cBhvr>
                                    </p:animEffect>
                                  </p:childTnLst>
                                </p:cTn>
                              </p:par>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500"/>
                                        <p:tgtEl>
                                          <p:spTgt spid="59"/>
                                        </p:tgtEl>
                                      </p:cBhvr>
                                    </p:animEffect>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5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500"/>
                                        <p:tgtEl>
                                          <p:spTgt spid="64"/>
                                        </p:tgtEl>
                                      </p:cBhvr>
                                    </p:animEffect>
                                  </p:childTnLst>
                                </p:cTn>
                              </p:par>
                              <p:par>
                                <p:cTn fill="hold" nodeType="withEffect" presetClass="exit" presetID="10" presetSubtype="0">
                                  <p:stCondLst>
                                    <p:cond delay="0"/>
                                  </p:stCondLst>
                                  <p:childTnLst>
                                    <p:animEffect filter="fade" transition="out">
                                      <p:cBhvr>
                                        <p:cTn dur="500"/>
                                        <p:tgtEl>
                                          <p:spTgt spid="61"/>
                                        </p:tgtEl>
                                      </p:cBhvr>
                                    </p:animEffect>
                                    <p:set>
                                      <p:cBhvr>
                                        <p:cTn dur="1" fill="hold">
                                          <p:stCondLst>
                                            <p:cond delay="500"/>
                                          </p:stCondLst>
                                        </p:cTn>
                                        <p:tgtEl>
                                          <p:spTgt spid="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cxnSp>
        <p:nvCxnSpPr>
          <p:cNvPr id="588" name="Google Shape;588;p24"/>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589" name="Google Shape;589;p24"/>
          <p:cNvSpPr txBox="1"/>
          <p:nvPr/>
        </p:nvSpPr>
        <p:spPr>
          <a:xfrm>
            <a:off x="17252948" y="9664895"/>
            <a:ext cx="1130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18</a:t>
            </a:r>
            <a:endParaRPr b="1" i="0" sz="2000" u="none" cap="none" strike="noStrike">
              <a:solidFill>
                <a:srgbClr val="8B8B9A"/>
              </a:solidFill>
              <a:latin typeface="Roboto"/>
              <a:ea typeface="Roboto"/>
              <a:cs typeface="Roboto"/>
              <a:sym typeface="Roboto"/>
            </a:endParaRPr>
          </a:p>
        </p:txBody>
      </p:sp>
      <p:pic>
        <p:nvPicPr>
          <p:cNvPr id="590" name="Google Shape;590;p24"/>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591" name="Google Shape;591;p24"/>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592" name="Google Shape;592;p24"/>
          <p:cNvSpPr txBox="1"/>
          <p:nvPr/>
        </p:nvSpPr>
        <p:spPr>
          <a:xfrm>
            <a:off x="671948" y="1548445"/>
            <a:ext cx="10802079"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Future works</a:t>
            </a:r>
            <a:endParaRPr b="0" i="1" sz="2800" u="none" cap="none" strike="noStrike">
              <a:solidFill>
                <a:schemeClr val="dk2"/>
              </a:solidFill>
              <a:latin typeface="Roboto Condensed"/>
              <a:ea typeface="Roboto Condensed"/>
              <a:cs typeface="Roboto Condensed"/>
              <a:sym typeface="Roboto Condensed"/>
            </a:endParaRPr>
          </a:p>
        </p:txBody>
      </p:sp>
      <p:sp>
        <p:nvSpPr>
          <p:cNvPr id="593" name="Google Shape;593;p24"/>
          <p:cNvSpPr txBox="1"/>
          <p:nvPr/>
        </p:nvSpPr>
        <p:spPr>
          <a:xfrm>
            <a:off x="934298" y="3082068"/>
            <a:ext cx="16318651" cy="310854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400"/>
              <a:buFont typeface="Arial"/>
              <a:buAutoNum type="arabicPeriod"/>
            </a:pPr>
            <a:r>
              <a:rPr b="0" i="0" lang="en-US" sz="2400" u="none" cap="none" strike="noStrike">
                <a:solidFill>
                  <a:schemeClr val="dk1"/>
                </a:solidFill>
                <a:latin typeface="Roboto"/>
                <a:ea typeface="Roboto"/>
                <a:cs typeface="Roboto"/>
                <a:sym typeface="Roboto"/>
              </a:rPr>
              <a:t>Pretrained on </a:t>
            </a:r>
            <a:r>
              <a:rPr b="1" i="0" lang="en-US" sz="2400" u="none" cap="none" strike="noStrike">
                <a:solidFill>
                  <a:schemeClr val="accent1"/>
                </a:solidFill>
                <a:latin typeface="Roboto"/>
                <a:ea typeface="Roboto"/>
                <a:cs typeface="Roboto"/>
                <a:sym typeface="Roboto"/>
              </a:rPr>
              <a:t>CoCo - SBU – Visual Caption – Conceptual caption</a:t>
            </a:r>
            <a:r>
              <a:rPr b="0" i="0" lang="en-US" sz="2400" u="none" cap="none" strike="noStrike">
                <a:solidFill>
                  <a:schemeClr val="dk1"/>
                </a:solidFill>
                <a:latin typeface="Roboto"/>
                <a:ea typeface="Roboto"/>
                <a:cs typeface="Roboto"/>
                <a:sym typeface="Roboto"/>
              </a:rPr>
              <a:t> on </a:t>
            </a:r>
            <a:r>
              <a:rPr b="1" i="0" lang="en-US" sz="2400" u="none" cap="none" strike="noStrike">
                <a:solidFill>
                  <a:schemeClr val="accent1"/>
                </a:solidFill>
                <a:latin typeface="Roboto"/>
                <a:ea typeface="Roboto"/>
                <a:cs typeface="Roboto"/>
                <a:sym typeface="Roboto"/>
              </a:rPr>
              <a:t>10 epochs </a:t>
            </a:r>
            <a:endParaRPr b="1" i="0" sz="2400" u="none" cap="none" strike="noStrike">
              <a:solidFill>
                <a:schemeClr val="accent1"/>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Roboto"/>
              <a:ea typeface="Roboto"/>
              <a:cs typeface="Roboto"/>
              <a:sym typeface="Roboto"/>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n-US" sz="2400" u="none" cap="none" strike="noStrike">
                <a:solidFill>
                  <a:schemeClr val="dk1"/>
                </a:solidFill>
                <a:latin typeface="Roboto"/>
                <a:ea typeface="Roboto"/>
                <a:cs typeface="Roboto"/>
                <a:sym typeface="Roboto"/>
              </a:rPr>
              <a:t>In parallel, Examined the uses of </a:t>
            </a:r>
            <a:r>
              <a:rPr b="1" i="0" lang="en-US" sz="2400" u="none" cap="none" strike="noStrike">
                <a:solidFill>
                  <a:schemeClr val="accent1"/>
                </a:solidFill>
                <a:latin typeface="Roboto"/>
                <a:ea typeface="Roboto"/>
                <a:cs typeface="Roboto"/>
                <a:sym typeface="Roboto"/>
              </a:rPr>
              <a:t>stronger</a:t>
            </a:r>
            <a:r>
              <a:rPr b="0" i="0" lang="en-US" sz="2400" u="none" cap="none" strike="noStrike">
                <a:solidFill>
                  <a:schemeClr val="dk1"/>
                </a:solidFill>
                <a:latin typeface="Roboto"/>
                <a:ea typeface="Roboto"/>
                <a:cs typeface="Roboto"/>
                <a:sym typeface="Roboto"/>
              </a:rPr>
              <a:t> and synonymous more perceptible </a:t>
            </a:r>
            <a:r>
              <a:rPr b="1" i="0" lang="en-US" sz="2400" u="none" cap="none" strike="noStrike">
                <a:solidFill>
                  <a:schemeClr val="accent1"/>
                </a:solidFill>
                <a:latin typeface="Roboto"/>
                <a:ea typeface="Roboto"/>
                <a:cs typeface="Roboto"/>
                <a:sym typeface="Roboto"/>
              </a:rPr>
              <a:t>adversaries</a:t>
            </a:r>
            <a:r>
              <a:rPr b="0" i="0" lang="en-US" sz="2400" u="none" cap="none" strike="noStrike">
                <a:solidFill>
                  <a:schemeClr val="dk1"/>
                </a:solidFill>
                <a:latin typeface="Roboto"/>
                <a:ea typeface="Roboto"/>
                <a:cs typeface="Roboto"/>
                <a:sym typeface="Roboto"/>
              </a:rPr>
              <a:t>.</a:t>
            </a:r>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n-US" sz="2400" u="none" cap="none" strike="noStrike">
                <a:solidFill>
                  <a:schemeClr val="dk1"/>
                </a:solidFill>
                <a:latin typeface="Roboto"/>
                <a:ea typeface="Roboto"/>
                <a:cs typeface="Roboto"/>
                <a:sym typeface="Roboto"/>
              </a:rPr>
              <a:t>Explore the benefits of doing </a:t>
            </a:r>
            <a:r>
              <a:rPr b="1" i="0" lang="en-US" sz="2400" u="none" cap="none" strike="noStrike">
                <a:solidFill>
                  <a:schemeClr val="accent1"/>
                </a:solidFill>
                <a:latin typeface="Roboto"/>
                <a:ea typeface="Roboto"/>
                <a:cs typeface="Roboto"/>
                <a:sym typeface="Roboto"/>
              </a:rPr>
              <a:t>ITM pretraining </a:t>
            </a:r>
            <a:r>
              <a:rPr b="0" i="0" lang="en-US" sz="2400" u="none" cap="none" strike="noStrike">
                <a:solidFill>
                  <a:schemeClr val="dk1"/>
                </a:solidFill>
                <a:latin typeface="Roboto"/>
                <a:ea typeface="Roboto"/>
                <a:cs typeface="Roboto"/>
                <a:sym typeface="Roboto"/>
              </a:rPr>
              <a:t>after having done RMCL</a:t>
            </a:r>
            <a:endParaRPr b="0" i="0" sz="2400" u="none" cap="none" strike="noStrike">
              <a:solidFill>
                <a:schemeClr val="accent6"/>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accent6"/>
              </a:solidFill>
              <a:latin typeface="Roboto"/>
              <a:ea typeface="Roboto"/>
              <a:cs typeface="Roboto"/>
              <a:sym typeface="Roboto"/>
            </a:endParaRPr>
          </a:p>
          <a:p>
            <a:pPr indent="0" lvl="2" marL="0" marR="0" rtl="0" algn="l">
              <a:lnSpc>
                <a:spcPct val="100000"/>
              </a:lnSpc>
              <a:spcBef>
                <a:spcPts val="0"/>
              </a:spcBef>
              <a:spcAft>
                <a:spcPts val="0"/>
              </a:spcAft>
              <a:buNone/>
            </a:pPr>
            <a:r>
              <a:rPr b="0" i="0" lang="en-US" sz="2400" u="none" cap="none" strike="noStrike">
                <a:solidFill>
                  <a:schemeClr val="dk1"/>
                </a:solidFill>
                <a:latin typeface="Roboto"/>
                <a:ea typeface="Roboto"/>
                <a:cs typeface="Roboto"/>
                <a:sym typeface="Roboto"/>
              </a:rPr>
              <a:t>  	</a:t>
            </a:r>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Roboto"/>
              <a:ea typeface="Roboto"/>
              <a:cs typeface="Roboto"/>
              <a:sym typeface="Roboto"/>
            </a:endParaRPr>
          </a:p>
        </p:txBody>
      </p:sp>
      <p:pic>
        <p:nvPicPr>
          <p:cNvPr descr="Diagram, schematic&#10;&#10;Description automatically generated" id="594" name="Google Shape;594;p24"/>
          <p:cNvPicPr preferRelativeResize="0"/>
          <p:nvPr/>
        </p:nvPicPr>
        <p:blipFill rotWithShape="1">
          <a:blip r:embed="rId5">
            <a:alphaModFix/>
          </a:blip>
          <a:srcRect b="0" l="0" r="0" t="0"/>
          <a:stretch/>
        </p:blipFill>
        <p:spPr>
          <a:xfrm>
            <a:off x="2854850" y="5687242"/>
            <a:ext cx="12477545" cy="27125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Effect filter="fade" transition="in">
                                      <p:cBhvr>
                                        <p:cTn dur="500"/>
                                        <p:tgtEl>
                                          <p:spTgt spid="5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animEffect filter="fade" transition="in">
                                      <p:cBhvr>
                                        <p:cTn dur="500"/>
                                        <p:tgtEl>
                                          <p:spTgt spid="5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animEffect filter="fade" transition="in">
                                      <p:cBhvr>
                                        <p:cTn dur="500"/>
                                        <p:tgtEl>
                                          <p:spTgt spid="5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3" st="3"/>
                                            </p:txEl>
                                          </p:spTgt>
                                        </p:tgtEl>
                                        <p:attrNameLst>
                                          <p:attrName>style.visibility</p:attrName>
                                        </p:attrNameLst>
                                      </p:cBhvr>
                                      <p:to>
                                        <p:strVal val="visible"/>
                                      </p:to>
                                    </p:set>
                                    <p:animEffect filter="fade" transition="in">
                                      <p:cBhvr>
                                        <p:cTn dur="500"/>
                                        <p:tgtEl>
                                          <p:spTgt spid="5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4" st="4"/>
                                            </p:txEl>
                                          </p:spTgt>
                                        </p:tgtEl>
                                        <p:attrNameLst>
                                          <p:attrName>style.visibility</p:attrName>
                                        </p:attrNameLst>
                                      </p:cBhvr>
                                      <p:to>
                                        <p:strVal val="visible"/>
                                      </p:to>
                                    </p:set>
                                    <p:animEffect filter="fade" transition="in">
                                      <p:cBhvr>
                                        <p:cTn dur="500"/>
                                        <p:tgtEl>
                                          <p:spTgt spid="5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5" st="5"/>
                                            </p:txEl>
                                          </p:spTgt>
                                        </p:tgtEl>
                                        <p:attrNameLst>
                                          <p:attrName>style.visibility</p:attrName>
                                        </p:attrNameLst>
                                      </p:cBhvr>
                                      <p:to>
                                        <p:strVal val="visible"/>
                                      </p:to>
                                    </p:set>
                                    <p:animEffect filter="fade" transition="in">
                                      <p:cBhvr>
                                        <p:cTn dur="500"/>
                                        <p:tgtEl>
                                          <p:spTgt spid="5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6" st="6"/>
                                            </p:txEl>
                                          </p:spTgt>
                                        </p:tgtEl>
                                        <p:attrNameLst>
                                          <p:attrName>style.visibility</p:attrName>
                                        </p:attrNameLst>
                                      </p:cBhvr>
                                      <p:to>
                                        <p:strVal val="visible"/>
                                      </p:to>
                                    </p:set>
                                    <p:animEffect filter="fade" transition="in">
                                      <p:cBhvr>
                                        <p:cTn dur="500"/>
                                        <p:tgtEl>
                                          <p:spTgt spid="5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xEl>
                                              <p:pRg end="7" st="7"/>
                                            </p:txEl>
                                          </p:spTgt>
                                        </p:tgtEl>
                                        <p:attrNameLst>
                                          <p:attrName>style.visibility</p:attrName>
                                        </p:attrNameLst>
                                      </p:cBhvr>
                                      <p:to>
                                        <p:strVal val="visible"/>
                                      </p:to>
                                    </p:set>
                                    <p:animEffect filter="fade" transition="in">
                                      <p:cBhvr>
                                        <p:cTn dur="500"/>
                                        <p:tgtEl>
                                          <p:spTgt spid="5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5"/>
          <p:cNvSpPr txBox="1"/>
          <p:nvPr/>
        </p:nvSpPr>
        <p:spPr>
          <a:xfrm>
            <a:off x="5981700" y="4589502"/>
            <a:ext cx="6324600" cy="11079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6600"/>
              <a:buFont typeface="Roboto"/>
              <a:buNone/>
            </a:pPr>
            <a:r>
              <a:rPr b="1" i="0" lang="en-US" sz="6600" u="none" cap="none" strike="noStrike">
                <a:solidFill>
                  <a:schemeClr val="accent1"/>
                </a:solidFill>
                <a:latin typeface="Roboto"/>
                <a:ea typeface="Roboto"/>
                <a:cs typeface="Roboto"/>
                <a:sym typeface="Roboto"/>
              </a:rPr>
              <a:t>thank you.</a:t>
            </a:r>
            <a:endParaRPr b="1" i="0" sz="6600" u="none" cap="none" strike="noStrike">
              <a:solidFill>
                <a:schemeClr val="accent1"/>
              </a:solidFill>
              <a:latin typeface="Roboto"/>
              <a:ea typeface="Roboto"/>
              <a:cs typeface="Roboto"/>
              <a:sym typeface="Roboto"/>
            </a:endParaRPr>
          </a:p>
        </p:txBody>
      </p:sp>
      <p:grpSp>
        <p:nvGrpSpPr>
          <p:cNvPr id="600" name="Google Shape;600;p25"/>
          <p:cNvGrpSpPr/>
          <p:nvPr/>
        </p:nvGrpSpPr>
        <p:grpSpPr>
          <a:xfrm>
            <a:off x="6156325" y="4457700"/>
            <a:ext cx="685800" cy="685800"/>
            <a:chOff x="6324600" y="4114799"/>
            <a:chExt cx="685800" cy="685800"/>
          </a:xfrm>
        </p:grpSpPr>
        <p:cxnSp>
          <p:nvCxnSpPr>
            <p:cNvPr id="601" name="Google Shape;601;p25"/>
            <p:cNvCxnSpPr/>
            <p:nvPr/>
          </p:nvCxnSpPr>
          <p:spPr>
            <a:xfrm rot="10800000">
              <a:off x="6324600" y="4114799"/>
              <a:ext cx="0" cy="685800"/>
            </a:xfrm>
            <a:prstGeom prst="straightConnector1">
              <a:avLst/>
            </a:prstGeom>
            <a:noFill/>
            <a:ln cap="sq" cmpd="sng" w="38100">
              <a:solidFill>
                <a:schemeClr val="accent1"/>
              </a:solidFill>
              <a:prstDash val="solid"/>
              <a:bevel/>
              <a:headEnd len="sm" w="sm" type="none"/>
              <a:tailEnd len="sm" w="sm" type="none"/>
            </a:ln>
          </p:spPr>
        </p:cxnSp>
        <p:cxnSp>
          <p:nvCxnSpPr>
            <p:cNvPr id="602" name="Google Shape;602;p25"/>
            <p:cNvCxnSpPr/>
            <p:nvPr/>
          </p:nvCxnSpPr>
          <p:spPr>
            <a:xfrm>
              <a:off x="6324600" y="4114799"/>
              <a:ext cx="685800" cy="0"/>
            </a:xfrm>
            <a:prstGeom prst="straightConnector1">
              <a:avLst/>
            </a:prstGeom>
            <a:noFill/>
            <a:ln cap="sq" cmpd="sng" w="38100">
              <a:solidFill>
                <a:schemeClr val="accent1"/>
              </a:solidFill>
              <a:prstDash val="solid"/>
              <a:bevel/>
              <a:headEnd len="sm" w="sm" type="none"/>
              <a:tailEnd len="sm" w="sm" type="none"/>
            </a:ln>
          </p:spPr>
        </p:cxnSp>
      </p:grpSp>
      <p:grpSp>
        <p:nvGrpSpPr>
          <p:cNvPr id="603" name="Google Shape;603;p25"/>
          <p:cNvGrpSpPr/>
          <p:nvPr/>
        </p:nvGrpSpPr>
        <p:grpSpPr>
          <a:xfrm rot="10800000">
            <a:off x="11445875" y="5143500"/>
            <a:ext cx="685800" cy="685800"/>
            <a:chOff x="6324600" y="4114799"/>
            <a:chExt cx="685800" cy="685800"/>
          </a:xfrm>
        </p:grpSpPr>
        <p:cxnSp>
          <p:nvCxnSpPr>
            <p:cNvPr id="604" name="Google Shape;604;p25"/>
            <p:cNvCxnSpPr/>
            <p:nvPr/>
          </p:nvCxnSpPr>
          <p:spPr>
            <a:xfrm rot="10800000">
              <a:off x="6324600" y="4114799"/>
              <a:ext cx="0" cy="685800"/>
            </a:xfrm>
            <a:prstGeom prst="straightConnector1">
              <a:avLst/>
            </a:prstGeom>
            <a:noFill/>
            <a:ln cap="sq" cmpd="sng" w="38100">
              <a:solidFill>
                <a:schemeClr val="accent1"/>
              </a:solidFill>
              <a:prstDash val="solid"/>
              <a:bevel/>
              <a:headEnd len="sm" w="sm" type="none"/>
              <a:tailEnd len="sm" w="sm" type="none"/>
            </a:ln>
          </p:spPr>
        </p:cxnSp>
        <p:cxnSp>
          <p:nvCxnSpPr>
            <p:cNvPr id="605" name="Google Shape;605;p25"/>
            <p:cNvCxnSpPr/>
            <p:nvPr/>
          </p:nvCxnSpPr>
          <p:spPr>
            <a:xfrm>
              <a:off x="6324600" y="4114799"/>
              <a:ext cx="685800" cy="0"/>
            </a:xfrm>
            <a:prstGeom prst="straightConnector1">
              <a:avLst/>
            </a:prstGeom>
            <a:noFill/>
            <a:ln cap="sq" cmpd="sng" w="38100">
              <a:solidFill>
                <a:schemeClr val="accent1"/>
              </a:solidFill>
              <a:prstDash val="solid"/>
              <a:bevel/>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5"/>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104" name="Google Shape;104;p5"/>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105" name="Google Shape;105;p5"/>
          <p:cNvSpPr txBox="1"/>
          <p:nvPr/>
        </p:nvSpPr>
        <p:spPr>
          <a:xfrm>
            <a:off x="671948" y="1548445"/>
            <a:ext cx="744205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Research Novelty </a:t>
            </a:r>
            <a:endParaRPr b="0" i="0" sz="2800" u="none" cap="none" strike="noStrike">
              <a:solidFill>
                <a:schemeClr val="accent1"/>
              </a:solidFill>
              <a:latin typeface="Roboto Condensed"/>
              <a:ea typeface="Roboto Condensed"/>
              <a:cs typeface="Roboto Condensed"/>
              <a:sym typeface="Roboto Condensed"/>
            </a:endParaRPr>
          </a:p>
        </p:txBody>
      </p:sp>
      <p:sp>
        <p:nvSpPr>
          <p:cNvPr id="106" name="Google Shape;106;p5"/>
          <p:cNvSpPr txBox="1"/>
          <p:nvPr/>
        </p:nvSpPr>
        <p:spPr>
          <a:xfrm>
            <a:off x="6387220" y="1684582"/>
            <a:ext cx="13407546" cy="825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4000" u="none" cap="none" strike="noStrike">
                <a:solidFill>
                  <a:srgbClr val="7F7F7F"/>
                </a:solidFill>
                <a:latin typeface="Arial"/>
                <a:ea typeface="Arial"/>
                <a:cs typeface="Arial"/>
                <a:sym typeface="Arial"/>
              </a:rPr>
              <a:t>A Robust</a:t>
            </a:r>
            <a:r>
              <a:rPr b="1" i="1" lang="en-US" sz="4000" u="none" cap="none" strike="noStrike">
                <a:solidFill>
                  <a:srgbClr val="7F7F7F"/>
                </a:solidFill>
                <a:latin typeface="Arial"/>
                <a:ea typeface="Arial"/>
                <a:cs typeface="Arial"/>
                <a:sym typeface="Arial"/>
              </a:rPr>
              <a:t> </a:t>
            </a:r>
            <a:r>
              <a:rPr b="0" i="1" lang="en-US" sz="4000" u="none" cap="none" strike="noStrike">
                <a:solidFill>
                  <a:srgbClr val="7F7F7F"/>
                </a:solidFill>
                <a:latin typeface="Arial"/>
                <a:ea typeface="Arial"/>
                <a:cs typeface="Arial"/>
                <a:sym typeface="Arial"/>
              </a:rPr>
              <a:t>Multi-Modal Contrastive Learning RMCL</a:t>
            </a:r>
            <a:endParaRPr b="0" i="1" sz="3200" u="none" cap="none" strike="noStrike">
              <a:solidFill>
                <a:srgbClr val="7F7F7F"/>
              </a:solidFill>
              <a:latin typeface="Roboto Condensed"/>
              <a:ea typeface="Roboto Condensed"/>
              <a:cs typeface="Roboto Condensed"/>
              <a:sym typeface="Roboto Condensed"/>
            </a:endParaRPr>
          </a:p>
        </p:txBody>
      </p:sp>
      <p:sp>
        <p:nvSpPr>
          <p:cNvPr id="107" name="Google Shape;107;p5"/>
          <p:cNvSpPr txBox="1"/>
          <p:nvPr/>
        </p:nvSpPr>
        <p:spPr>
          <a:xfrm>
            <a:off x="296575" y="6382738"/>
            <a:ext cx="4551705"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7F7F7F"/>
                </a:solidFill>
                <a:latin typeface="Roboto Condensed"/>
                <a:ea typeface="Roboto Condensed"/>
                <a:cs typeface="Roboto Condensed"/>
                <a:sym typeface="Roboto Condensed"/>
              </a:rPr>
              <a:t> </a:t>
            </a:r>
            <a:r>
              <a:rPr b="1" i="0" lang="en-US" sz="2800" u="none" cap="none" strike="noStrike">
                <a:solidFill>
                  <a:srgbClr val="7F7F7F"/>
                </a:solidFill>
                <a:latin typeface="Roboto Condensed"/>
                <a:ea typeface="Roboto Condensed"/>
                <a:cs typeface="Roboto Condensed"/>
                <a:sym typeface="Roboto Condensed"/>
              </a:rPr>
              <a:t>A dog </a:t>
            </a:r>
            <a:r>
              <a:rPr b="1" i="0" lang="en-US" sz="2800" u="none" cap="none" strike="sngStrike">
                <a:solidFill>
                  <a:srgbClr val="7F7F7F"/>
                </a:solidFill>
                <a:latin typeface="Roboto Condensed"/>
                <a:ea typeface="Roboto Condensed"/>
                <a:cs typeface="Roboto Condensed"/>
                <a:sym typeface="Roboto Condensed"/>
              </a:rPr>
              <a:t>Smiling</a:t>
            </a:r>
            <a:r>
              <a:rPr b="1" i="0" lang="en-US" sz="2800" u="none" cap="none" strike="noStrike">
                <a:solidFill>
                  <a:srgbClr val="7F7F7F"/>
                </a:solidFill>
                <a:latin typeface="Roboto Condensed"/>
                <a:ea typeface="Roboto Condensed"/>
                <a:cs typeface="Roboto Condensed"/>
                <a:sym typeface="Roboto Condensed"/>
              </a:rPr>
              <a:t> at the camera</a:t>
            </a:r>
            <a:endParaRPr b="0" i="0" sz="16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pic>
        <p:nvPicPr>
          <p:cNvPr descr="Une image contenant chien, brun, mammifère, jaune&#10;&#10;Description générée automatiquement" id="108" name="Google Shape;108;p5"/>
          <p:cNvPicPr preferRelativeResize="0"/>
          <p:nvPr/>
        </p:nvPicPr>
        <p:blipFill rotWithShape="1">
          <a:blip r:embed="rId5">
            <a:alphaModFix/>
          </a:blip>
          <a:srcRect b="0" l="0" r="0" t="0"/>
          <a:stretch/>
        </p:blipFill>
        <p:spPr>
          <a:xfrm>
            <a:off x="1059940" y="4091573"/>
            <a:ext cx="3024974" cy="2016649"/>
          </a:xfrm>
          <a:prstGeom prst="rect">
            <a:avLst/>
          </a:prstGeom>
          <a:noFill/>
          <a:ln>
            <a:noFill/>
          </a:ln>
        </p:spPr>
      </p:pic>
      <p:sp>
        <p:nvSpPr>
          <p:cNvPr id="109" name="Google Shape;109;p5"/>
          <p:cNvSpPr txBox="1"/>
          <p:nvPr/>
        </p:nvSpPr>
        <p:spPr>
          <a:xfrm>
            <a:off x="1173948" y="6791676"/>
            <a:ext cx="157253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Roboto Condensed"/>
                <a:ea typeface="Roboto Condensed"/>
                <a:cs typeface="Roboto Condensed"/>
                <a:sym typeface="Roboto Condensed"/>
              </a:rPr>
              <a:t>Laughing</a:t>
            </a:r>
            <a:endParaRPr b="1" i="1" sz="2000" u="none" cap="none" strike="noStrike">
              <a:solidFill>
                <a:srgbClr val="FF0000"/>
              </a:solidFill>
              <a:latin typeface="Roboto Condensed"/>
              <a:ea typeface="Roboto Condensed"/>
              <a:cs typeface="Roboto Condensed"/>
              <a:sym typeface="Roboto Condensed"/>
            </a:endParaRPr>
          </a:p>
        </p:txBody>
      </p:sp>
      <p:pic>
        <p:nvPicPr>
          <p:cNvPr descr="Une image contenant meubles, tapis&#10;&#10;Description générée automatiquement" id="110" name="Google Shape;110;p5"/>
          <p:cNvPicPr preferRelativeResize="0"/>
          <p:nvPr/>
        </p:nvPicPr>
        <p:blipFill rotWithShape="1">
          <a:blip r:embed="rId6">
            <a:alphaModFix amt="19000"/>
          </a:blip>
          <a:srcRect b="0" l="0" r="0" t="0"/>
          <a:stretch/>
        </p:blipFill>
        <p:spPr>
          <a:xfrm>
            <a:off x="1024412" y="3895157"/>
            <a:ext cx="3156571" cy="2367428"/>
          </a:xfrm>
          <a:prstGeom prst="rect">
            <a:avLst/>
          </a:prstGeom>
          <a:noFill/>
          <a:ln cap="flat" cmpd="sng" w="57150">
            <a:solidFill>
              <a:srgbClr val="FF0000"/>
            </a:solidFill>
            <a:prstDash val="solid"/>
            <a:round/>
            <a:headEnd len="sm" w="sm" type="none"/>
            <a:tailEnd len="sm" w="sm" type="none"/>
          </a:ln>
        </p:spPr>
      </p:pic>
      <p:sp>
        <p:nvSpPr>
          <p:cNvPr id="111" name="Google Shape;111;p5"/>
          <p:cNvSpPr/>
          <p:nvPr/>
        </p:nvSpPr>
        <p:spPr>
          <a:xfrm>
            <a:off x="5264481" y="4057290"/>
            <a:ext cx="1623879" cy="3210782"/>
          </a:xfrm>
          <a:prstGeom prst="roundRect">
            <a:avLst>
              <a:gd fmla="val 16667" name="adj"/>
            </a:avLst>
          </a:prstGeom>
          <a:solidFill>
            <a:srgbClr val="A5A5E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Multimodal Transformer</a:t>
            </a:r>
            <a:endParaRPr b="0" i="0" sz="1800" u="none" cap="none" strike="noStrike">
              <a:solidFill>
                <a:schemeClr val="dk1"/>
              </a:solidFill>
              <a:latin typeface="Arial"/>
              <a:ea typeface="Arial"/>
              <a:cs typeface="Arial"/>
              <a:sym typeface="Arial"/>
            </a:endParaRPr>
          </a:p>
        </p:txBody>
      </p:sp>
      <p:sp>
        <p:nvSpPr>
          <p:cNvPr id="112" name="Google Shape;112;p5"/>
          <p:cNvSpPr/>
          <p:nvPr/>
        </p:nvSpPr>
        <p:spPr>
          <a:xfrm>
            <a:off x="4595072" y="4644454"/>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5"/>
          <p:cNvSpPr/>
          <p:nvPr/>
        </p:nvSpPr>
        <p:spPr>
          <a:xfrm>
            <a:off x="4595071" y="6283395"/>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5"/>
          <p:cNvSpPr txBox="1"/>
          <p:nvPr/>
        </p:nvSpPr>
        <p:spPr>
          <a:xfrm>
            <a:off x="624153" y="2804535"/>
            <a:ext cx="4191469"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Roboto Condensed"/>
                <a:ea typeface="Roboto Condensed"/>
                <a:cs typeface="Roboto Condensed"/>
                <a:sym typeface="Roboto Condensed"/>
              </a:rPr>
              <a:t> </a:t>
            </a:r>
            <a:r>
              <a:rPr b="1" i="0" lang="en-US" sz="4000" u="none" cap="none" strike="noStrike">
                <a:solidFill>
                  <a:schemeClr val="dk1"/>
                </a:solidFill>
                <a:latin typeface="Roboto Condensed"/>
                <a:ea typeface="Roboto Condensed"/>
                <a:cs typeface="Roboto Condensed"/>
                <a:sym typeface="Roboto Condensed"/>
              </a:rPr>
              <a:t>Attacked</a:t>
            </a:r>
            <a:r>
              <a:rPr b="1" i="0" lang="en-US" sz="3600" u="none" cap="none" strike="noStrike">
                <a:solidFill>
                  <a:schemeClr val="dk1"/>
                </a:solidFill>
                <a:latin typeface="Roboto Condensed"/>
                <a:ea typeface="Roboto Condensed"/>
                <a:cs typeface="Roboto Condensed"/>
                <a:sym typeface="Roboto Condensed"/>
              </a:rPr>
              <a:t> Input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15" name="Google Shape;115;p5"/>
          <p:cNvSpPr txBox="1"/>
          <p:nvPr/>
        </p:nvSpPr>
        <p:spPr>
          <a:xfrm>
            <a:off x="3810797" y="2850966"/>
            <a:ext cx="527740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8B8B9A"/>
                </a:solidFill>
                <a:latin typeface="Roboto"/>
                <a:ea typeface="Roboto"/>
                <a:cs typeface="Roboto"/>
                <a:sym typeface="Roboto"/>
              </a:rPr>
              <a:t>Image-Text Pairs </a:t>
            </a:r>
            <a:r>
              <a:rPr b="0" i="0" lang="en-US" sz="3200" u="none" cap="none" strike="noStrike">
                <a:solidFill>
                  <a:schemeClr val="dk1"/>
                </a:solidFill>
                <a:latin typeface="Roboto"/>
                <a:ea typeface="Roboto"/>
                <a:cs typeface="Roboto"/>
                <a:sym typeface="Roboto"/>
              </a:rPr>
              <a:t>{(I</a:t>
            </a:r>
            <a:r>
              <a:rPr b="0" baseline="-25000" i="0" lang="en-US" sz="3200" u="none" cap="none" strike="noStrike">
                <a:solidFill>
                  <a:schemeClr val="dk1"/>
                </a:solidFill>
                <a:latin typeface="Roboto"/>
                <a:ea typeface="Roboto"/>
                <a:cs typeface="Roboto"/>
                <a:sym typeface="Roboto"/>
              </a:rPr>
              <a:t>i</a:t>
            </a:r>
            <a:r>
              <a:rPr b="0" i="0" lang="en-US" sz="3200" u="none" cap="none" strike="noStrike">
                <a:solidFill>
                  <a:schemeClr val="dk1"/>
                </a:solidFill>
                <a:latin typeface="Roboto"/>
                <a:ea typeface="Roboto"/>
                <a:cs typeface="Roboto"/>
                <a:sym typeface="Roboto"/>
              </a:rPr>
              <a:t>, T</a:t>
            </a:r>
            <a:r>
              <a:rPr b="0" baseline="-25000" i="0" lang="en-US" sz="3200" u="none" cap="none" strike="noStrike">
                <a:solidFill>
                  <a:schemeClr val="dk1"/>
                </a:solidFill>
                <a:latin typeface="Roboto"/>
                <a:ea typeface="Roboto"/>
                <a:cs typeface="Roboto"/>
                <a:sym typeface="Roboto"/>
              </a:rPr>
              <a:t>i</a:t>
            </a:r>
            <a:r>
              <a:rPr b="0" i="0" lang="en-US" sz="3200" u="none" cap="none" strike="noStrike">
                <a:solidFill>
                  <a:schemeClr val="dk1"/>
                </a:solidFill>
                <a:latin typeface="Roboto"/>
                <a:ea typeface="Roboto"/>
                <a:cs typeface="Roboto"/>
                <a:sym typeface="Roboto"/>
              </a:rPr>
              <a:t>)}</a:t>
            </a:r>
            <a:endParaRPr b="0" i="0" sz="3200" u="none" cap="none" strike="noStrike">
              <a:solidFill>
                <a:srgbClr val="000000"/>
              </a:solidFill>
              <a:latin typeface="Roboto"/>
              <a:ea typeface="Roboto"/>
              <a:cs typeface="Roboto"/>
              <a:sym typeface="Roboto"/>
            </a:endParaRPr>
          </a:p>
        </p:txBody>
      </p:sp>
      <p:sp>
        <p:nvSpPr>
          <p:cNvPr id="116" name="Google Shape;116;p5"/>
          <p:cNvSpPr/>
          <p:nvPr/>
        </p:nvSpPr>
        <p:spPr>
          <a:xfrm>
            <a:off x="7019957" y="4656721"/>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7" name="Google Shape;117;p5"/>
          <p:cNvSpPr/>
          <p:nvPr/>
        </p:nvSpPr>
        <p:spPr>
          <a:xfrm>
            <a:off x="7019956" y="6321058"/>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iagram, schematic&#10;&#10;Description automatically generated" id="118" name="Google Shape;118;p5"/>
          <p:cNvPicPr preferRelativeResize="0"/>
          <p:nvPr/>
        </p:nvPicPr>
        <p:blipFill rotWithShape="1">
          <a:blip r:embed="rId7">
            <a:alphaModFix/>
          </a:blip>
          <a:srcRect b="14200" l="9020" r="33756" t="79543"/>
          <a:stretch/>
        </p:blipFill>
        <p:spPr>
          <a:xfrm>
            <a:off x="7578672" y="4830693"/>
            <a:ext cx="6362054" cy="468107"/>
          </a:xfrm>
          <a:prstGeom prst="rect">
            <a:avLst/>
          </a:prstGeom>
          <a:noFill/>
          <a:ln>
            <a:noFill/>
          </a:ln>
        </p:spPr>
      </p:pic>
      <p:pic>
        <p:nvPicPr>
          <p:cNvPr descr="Text&#10;&#10;Description automatically generated" id="119" name="Google Shape;119;p5"/>
          <p:cNvPicPr preferRelativeResize="0"/>
          <p:nvPr/>
        </p:nvPicPr>
        <p:blipFill rotWithShape="1">
          <a:blip r:embed="rId8">
            <a:alphaModFix/>
          </a:blip>
          <a:srcRect b="50623" l="3063" r="3197" t="17184"/>
          <a:stretch/>
        </p:blipFill>
        <p:spPr>
          <a:xfrm>
            <a:off x="7578672" y="6073939"/>
            <a:ext cx="6861578" cy="481557"/>
          </a:xfrm>
          <a:prstGeom prst="rect">
            <a:avLst/>
          </a:prstGeom>
          <a:noFill/>
          <a:ln>
            <a:noFill/>
          </a:ln>
        </p:spPr>
      </p:pic>
      <p:pic>
        <p:nvPicPr>
          <p:cNvPr descr="Diagram, schematic&#10;&#10;Description automatically generated" id="120" name="Google Shape;120;p5"/>
          <p:cNvPicPr preferRelativeResize="0"/>
          <p:nvPr/>
        </p:nvPicPr>
        <p:blipFill rotWithShape="1">
          <a:blip r:embed="rId7">
            <a:alphaModFix/>
          </a:blip>
          <a:srcRect b="7741" l="9020" r="33756" t="86189"/>
          <a:stretch/>
        </p:blipFill>
        <p:spPr>
          <a:xfrm>
            <a:off x="7578672" y="4272436"/>
            <a:ext cx="6362054" cy="454173"/>
          </a:xfrm>
          <a:prstGeom prst="rect">
            <a:avLst/>
          </a:prstGeom>
          <a:noFill/>
          <a:ln>
            <a:noFill/>
          </a:ln>
        </p:spPr>
      </p:pic>
      <p:pic>
        <p:nvPicPr>
          <p:cNvPr descr="Text&#10;&#10;Description automatically generated" id="121" name="Google Shape;121;p5"/>
          <p:cNvPicPr preferRelativeResize="0"/>
          <p:nvPr/>
        </p:nvPicPr>
        <p:blipFill rotWithShape="1">
          <a:blip r:embed="rId8">
            <a:alphaModFix/>
          </a:blip>
          <a:srcRect b="15490" l="3063" r="3197" t="49377"/>
          <a:stretch/>
        </p:blipFill>
        <p:spPr>
          <a:xfrm>
            <a:off x="7578672" y="6660446"/>
            <a:ext cx="6861578" cy="525527"/>
          </a:xfrm>
          <a:prstGeom prst="rect">
            <a:avLst/>
          </a:prstGeom>
          <a:noFill/>
          <a:ln>
            <a:noFill/>
          </a:ln>
        </p:spPr>
      </p:pic>
      <p:sp>
        <p:nvSpPr>
          <p:cNvPr id="122" name="Google Shape;122;p5"/>
          <p:cNvSpPr txBox="1"/>
          <p:nvPr/>
        </p:nvSpPr>
        <p:spPr>
          <a:xfrm>
            <a:off x="14333977" y="6647407"/>
            <a:ext cx="3141366"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Roboto Condensed"/>
                <a:ea typeface="Roboto Condensed"/>
                <a:cs typeface="Roboto Condensed"/>
                <a:sym typeface="Roboto Condensed"/>
              </a:rPr>
              <a:t> </a:t>
            </a:r>
            <a:r>
              <a:rPr b="1" i="0" lang="en-US" sz="3200" u="none" cap="none" strike="noStrike">
                <a:solidFill>
                  <a:srgbClr val="FF0000"/>
                </a:solidFill>
                <a:latin typeface="Roboto Condensed"/>
                <a:ea typeface="Roboto Condensed"/>
                <a:cs typeface="Roboto Condensed"/>
                <a:sym typeface="Roboto Condensed"/>
              </a:rPr>
              <a:t>Dissimilar Pairs </a:t>
            </a:r>
            <a:endParaRPr b="1" i="0" sz="1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23" name="Google Shape;123;p5"/>
          <p:cNvSpPr txBox="1"/>
          <p:nvPr/>
        </p:nvSpPr>
        <p:spPr>
          <a:xfrm>
            <a:off x="14332688" y="4179658"/>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24" name="Google Shape;124;p5"/>
          <p:cNvSpPr txBox="1"/>
          <p:nvPr/>
        </p:nvSpPr>
        <p:spPr>
          <a:xfrm>
            <a:off x="14333977" y="6050047"/>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25" name="Google Shape;125;p5"/>
          <p:cNvSpPr txBox="1"/>
          <p:nvPr/>
        </p:nvSpPr>
        <p:spPr>
          <a:xfrm>
            <a:off x="14332688" y="4786486"/>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cxnSp>
        <p:nvCxnSpPr>
          <p:cNvPr id="126" name="Google Shape;126;p5"/>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127" name="Google Shape;127;p5"/>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2</a:t>
            </a:r>
            <a:endParaRPr b="1" i="0" sz="2000" u="none" cap="none" strike="noStrike">
              <a:solidFill>
                <a:srgbClr val="8B8B9A"/>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
                                        </p:tgtEl>
                                      </p:cBhvr>
                                    </p:animEffect>
                                    <p:set>
                                      <p:cBhvr>
                                        <p:cTn dur="1" fill="hold">
                                          <p:stCondLst>
                                            <p:cond delay="500"/>
                                          </p:stCondLst>
                                        </p:cTn>
                                        <p:tgtEl>
                                          <p:spTgt spid="1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6"/>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133" name="Google Shape;133;p6"/>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134" name="Google Shape;134;p6"/>
          <p:cNvSpPr txBox="1"/>
          <p:nvPr/>
        </p:nvSpPr>
        <p:spPr>
          <a:xfrm>
            <a:off x="671948" y="1548445"/>
            <a:ext cx="744205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Research Novelty </a:t>
            </a:r>
            <a:endParaRPr b="0" i="0" sz="2800" u="none" cap="none" strike="noStrike">
              <a:solidFill>
                <a:schemeClr val="accent1"/>
              </a:solidFill>
              <a:latin typeface="Roboto Condensed"/>
              <a:ea typeface="Roboto Condensed"/>
              <a:cs typeface="Roboto Condensed"/>
              <a:sym typeface="Roboto Condensed"/>
            </a:endParaRPr>
          </a:p>
        </p:txBody>
      </p:sp>
      <p:sp>
        <p:nvSpPr>
          <p:cNvPr id="135" name="Google Shape;135;p6"/>
          <p:cNvSpPr txBox="1"/>
          <p:nvPr/>
        </p:nvSpPr>
        <p:spPr>
          <a:xfrm>
            <a:off x="6387220" y="1684582"/>
            <a:ext cx="13407546" cy="825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4000" u="none" cap="none" strike="noStrike">
                <a:solidFill>
                  <a:srgbClr val="7F7F7F"/>
                </a:solidFill>
                <a:latin typeface="Arial"/>
                <a:ea typeface="Arial"/>
                <a:cs typeface="Arial"/>
                <a:sym typeface="Arial"/>
              </a:rPr>
              <a:t>A Robust</a:t>
            </a:r>
            <a:r>
              <a:rPr b="1" i="1" lang="en-US" sz="4000" u="none" cap="none" strike="noStrike">
                <a:solidFill>
                  <a:srgbClr val="7F7F7F"/>
                </a:solidFill>
                <a:latin typeface="Arial"/>
                <a:ea typeface="Arial"/>
                <a:cs typeface="Arial"/>
                <a:sym typeface="Arial"/>
              </a:rPr>
              <a:t> </a:t>
            </a:r>
            <a:r>
              <a:rPr b="0" i="1" lang="en-US" sz="4000" u="none" cap="none" strike="noStrike">
                <a:solidFill>
                  <a:srgbClr val="7F7F7F"/>
                </a:solidFill>
                <a:latin typeface="Arial"/>
                <a:ea typeface="Arial"/>
                <a:cs typeface="Arial"/>
                <a:sym typeface="Arial"/>
              </a:rPr>
              <a:t>Multi-Modal Contrastive Learning RMCL</a:t>
            </a:r>
            <a:endParaRPr b="0" i="1" sz="3200" u="none" cap="none" strike="noStrike">
              <a:solidFill>
                <a:srgbClr val="7F7F7F"/>
              </a:solidFill>
              <a:latin typeface="Roboto Condensed"/>
              <a:ea typeface="Roboto Condensed"/>
              <a:cs typeface="Roboto Condensed"/>
              <a:sym typeface="Roboto Condensed"/>
            </a:endParaRPr>
          </a:p>
        </p:txBody>
      </p:sp>
      <p:sp>
        <p:nvSpPr>
          <p:cNvPr id="136" name="Google Shape;136;p6"/>
          <p:cNvSpPr txBox="1"/>
          <p:nvPr/>
        </p:nvSpPr>
        <p:spPr>
          <a:xfrm>
            <a:off x="296575" y="6382738"/>
            <a:ext cx="4551705"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7F7F7F"/>
                </a:solidFill>
                <a:latin typeface="Roboto Condensed"/>
                <a:ea typeface="Roboto Condensed"/>
                <a:cs typeface="Roboto Condensed"/>
                <a:sym typeface="Roboto Condensed"/>
              </a:rPr>
              <a:t> </a:t>
            </a:r>
            <a:r>
              <a:rPr b="1" i="0" lang="en-US" sz="2800" u="none" cap="none" strike="noStrike">
                <a:solidFill>
                  <a:srgbClr val="7F7F7F"/>
                </a:solidFill>
                <a:latin typeface="Roboto Condensed"/>
                <a:ea typeface="Roboto Condensed"/>
                <a:cs typeface="Roboto Condensed"/>
                <a:sym typeface="Roboto Condensed"/>
              </a:rPr>
              <a:t>A dog </a:t>
            </a:r>
            <a:r>
              <a:rPr b="1" i="0" lang="en-US" sz="2800" u="none" cap="none" strike="sngStrike">
                <a:solidFill>
                  <a:srgbClr val="7F7F7F"/>
                </a:solidFill>
                <a:latin typeface="Roboto Condensed"/>
                <a:ea typeface="Roboto Condensed"/>
                <a:cs typeface="Roboto Condensed"/>
                <a:sym typeface="Roboto Condensed"/>
              </a:rPr>
              <a:t>Smiling</a:t>
            </a:r>
            <a:r>
              <a:rPr b="1" i="0" lang="en-US" sz="2800" u="none" cap="none" strike="noStrike">
                <a:solidFill>
                  <a:srgbClr val="7F7F7F"/>
                </a:solidFill>
                <a:latin typeface="Roboto Condensed"/>
                <a:ea typeface="Roboto Condensed"/>
                <a:cs typeface="Roboto Condensed"/>
                <a:sym typeface="Roboto Condensed"/>
              </a:rPr>
              <a:t> at the camera</a:t>
            </a:r>
            <a:endParaRPr b="0" i="0" sz="16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37" name="Google Shape;137;p6"/>
          <p:cNvSpPr txBox="1"/>
          <p:nvPr/>
        </p:nvSpPr>
        <p:spPr>
          <a:xfrm>
            <a:off x="1220375" y="6813314"/>
            <a:ext cx="157253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Roboto Condensed"/>
                <a:ea typeface="Roboto Condensed"/>
                <a:cs typeface="Roboto Condensed"/>
                <a:sym typeface="Roboto Condensed"/>
              </a:rPr>
              <a:t>Laughing</a:t>
            </a:r>
            <a:endParaRPr b="1" i="1" sz="2000" u="none" cap="none" strike="noStrike">
              <a:solidFill>
                <a:srgbClr val="FF0000"/>
              </a:solidFill>
              <a:latin typeface="Roboto Condensed"/>
              <a:ea typeface="Roboto Condensed"/>
              <a:cs typeface="Roboto Condensed"/>
              <a:sym typeface="Roboto Condensed"/>
            </a:endParaRPr>
          </a:p>
        </p:txBody>
      </p:sp>
      <p:sp>
        <p:nvSpPr>
          <p:cNvPr id="138" name="Google Shape;138;p6"/>
          <p:cNvSpPr/>
          <p:nvPr/>
        </p:nvSpPr>
        <p:spPr>
          <a:xfrm>
            <a:off x="5264481" y="4057290"/>
            <a:ext cx="1644996" cy="3210782"/>
          </a:xfrm>
          <a:prstGeom prst="roundRect">
            <a:avLst>
              <a:gd fmla="val 16667" name="adj"/>
            </a:avLst>
          </a:prstGeom>
          <a:solidFill>
            <a:srgbClr val="A5A5E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Multimodal Transformer</a:t>
            </a:r>
            <a:endParaRPr b="0" i="0" sz="1800" u="none" cap="none" strike="noStrike">
              <a:solidFill>
                <a:schemeClr val="dk1"/>
              </a:solidFill>
              <a:latin typeface="Arial"/>
              <a:ea typeface="Arial"/>
              <a:cs typeface="Arial"/>
              <a:sym typeface="Arial"/>
            </a:endParaRPr>
          </a:p>
        </p:txBody>
      </p:sp>
      <p:sp>
        <p:nvSpPr>
          <p:cNvPr id="139" name="Google Shape;139;p6"/>
          <p:cNvSpPr/>
          <p:nvPr/>
        </p:nvSpPr>
        <p:spPr>
          <a:xfrm>
            <a:off x="4595072" y="4644454"/>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 name="Google Shape;140;p6"/>
          <p:cNvSpPr/>
          <p:nvPr/>
        </p:nvSpPr>
        <p:spPr>
          <a:xfrm>
            <a:off x="4595071" y="6283395"/>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6"/>
          <p:cNvSpPr txBox="1"/>
          <p:nvPr/>
        </p:nvSpPr>
        <p:spPr>
          <a:xfrm>
            <a:off x="624153" y="2804535"/>
            <a:ext cx="4191469"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Roboto Condensed"/>
                <a:ea typeface="Roboto Condensed"/>
                <a:cs typeface="Roboto Condensed"/>
                <a:sym typeface="Roboto Condensed"/>
              </a:rPr>
              <a:t> </a:t>
            </a:r>
            <a:r>
              <a:rPr b="1" i="0" lang="en-US" sz="4000" u="none" cap="none" strike="noStrike">
                <a:solidFill>
                  <a:schemeClr val="dk1"/>
                </a:solidFill>
                <a:latin typeface="Roboto Condensed"/>
                <a:ea typeface="Roboto Condensed"/>
                <a:cs typeface="Roboto Condensed"/>
                <a:sym typeface="Roboto Condensed"/>
              </a:rPr>
              <a:t>Attacked</a:t>
            </a:r>
            <a:r>
              <a:rPr b="1" i="0" lang="en-US" sz="3600" u="none" cap="none" strike="noStrike">
                <a:solidFill>
                  <a:schemeClr val="dk1"/>
                </a:solidFill>
                <a:latin typeface="Roboto Condensed"/>
                <a:ea typeface="Roboto Condensed"/>
                <a:cs typeface="Roboto Condensed"/>
                <a:sym typeface="Roboto Condensed"/>
              </a:rPr>
              <a:t> Input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42" name="Google Shape;142;p6"/>
          <p:cNvSpPr txBox="1"/>
          <p:nvPr/>
        </p:nvSpPr>
        <p:spPr>
          <a:xfrm>
            <a:off x="3810797" y="2850966"/>
            <a:ext cx="527740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8B8B9A"/>
                </a:solidFill>
                <a:latin typeface="Roboto"/>
                <a:ea typeface="Roboto"/>
                <a:cs typeface="Roboto"/>
                <a:sym typeface="Roboto"/>
              </a:rPr>
              <a:t>Image-Text Pairs </a:t>
            </a:r>
            <a:r>
              <a:rPr b="0" i="0" lang="en-US" sz="3200" u="none" cap="none" strike="noStrike">
                <a:solidFill>
                  <a:schemeClr val="dk1"/>
                </a:solidFill>
                <a:latin typeface="Roboto"/>
                <a:ea typeface="Roboto"/>
                <a:cs typeface="Roboto"/>
                <a:sym typeface="Roboto"/>
              </a:rPr>
              <a:t>{(I</a:t>
            </a:r>
            <a:r>
              <a:rPr b="0" baseline="-25000" i="0" lang="en-US" sz="3200" u="none" cap="none" strike="noStrike">
                <a:solidFill>
                  <a:schemeClr val="dk1"/>
                </a:solidFill>
                <a:latin typeface="Roboto"/>
                <a:ea typeface="Roboto"/>
                <a:cs typeface="Roboto"/>
                <a:sym typeface="Roboto"/>
              </a:rPr>
              <a:t>i</a:t>
            </a:r>
            <a:r>
              <a:rPr b="0" i="0" lang="en-US" sz="3200" u="none" cap="none" strike="noStrike">
                <a:solidFill>
                  <a:schemeClr val="dk1"/>
                </a:solidFill>
                <a:latin typeface="Roboto"/>
                <a:ea typeface="Roboto"/>
                <a:cs typeface="Roboto"/>
                <a:sym typeface="Roboto"/>
              </a:rPr>
              <a:t>, T</a:t>
            </a:r>
            <a:r>
              <a:rPr b="0" baseline="-25000" i="0" lang="en-US" sz="3200" u="none" cap="none" strike="noStrike">
                <a:solidFill>
                  <a:schemeClr val="dk1"/>
                </a:solidFill>
                <a:latin typeface="Roboto"/>
                <a:ea typeface="Roboto"/>
                <a:cs typeface="Roboto"/>
                <a:sym typeface="Roboto"/>
              </a:rPr>
              <a:t>i</a:t>
            </a:r>
            <a:r>
              <a:rPr b="0" i="0" lang="en-US" sz="3200" u="none" cap="none" strike="noStrike">
                <a:solidFill>
                  <a:schemeClr val="dk1"/>
                </a:solidFill>
                <a:latin typeface="Roboto"/>
                <a:ea typeface="Roboto"/>
                <a:cs typeface="Roboto"/>
                <a:sym typeface="Roboto"/>
              </a:rPr>
              <a:t>)}</a:t>
            </a:r>
            <a:endParaRPr b="0" i="0" sz="3200" u="none" cap="none" strike="noStrike">
              <a:solidFill>
                <a:srgbClr val="000000"/>
              </a:solidFill>
              <a:latin typeface="Roboto"/>
              <a:ea typeface="Roboto"/>
              <a:cs typeface="Roboto"/>
              <a:sym typeface="Roboto"/>
            </a:endParaRPr>
          </a:p>
        </p:txBody>
      </p:sp>
      <p:sp>
        <p:nvSpPr>
          <p:cNvPr id="143" name="Google Shape;143;p6"/>
          <p:cNvSpPr/>
          <p:nvPr/>
        </p:nvSpPr>
        <p:spPr>
          <a:xfrm>
            <a:off x="7019957" y="4656721"/>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6"/>
          <p:cNvSpPr/>
          <p:nvPr/>
        </p:nvSpPr>
        <p:spPr>
          <a:xfrm>
            <a:off x="7019956" y="6321058"/>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Text&#10;&#10;Description automatically generated" id="145" name="Google Shape;145;p6"/>
          <p:cNvPicPr preferRelativeResize="0"/>
          <p:nvPr/>
        </p:nvPicPr>
        <p:blipFill rotWithShape="1">
          <a:blip r:embed="rId5">
            <a:alphaModFix/>
          </a:blip>
          <a:srcRect b="0" l="0" r="0" t="0"/>
          <a:stretch/>
        </p:blipFill>
        <p:spPr>
          <a:xfrm>
            <a:off x="26571" y="7985395"/>
            <a:ext cx="18261429" cy="2312884"/>
          </a:xfrm>
          <a:prstGeom prst="rect">
            <a:avLst/>
          </a:prstGeom>
          <a:noFill/>
          <a:ln>
            <a:noFill/>
          </a:ln>
        </p:spPr>
      </p:pic>
      <p:cxnSp>
        <p:nvCxnSpPr>
          <p:cNvPr id="146" name="Google Shape;146;p6"/>
          <p:cNvCxnSpPr/>
          <p:nvPr/>
        </p:nvCxnSpPr>
        <p:spPr>
          <a:xfrm>
            <a:off x="11036423" y="8135977"/>
            <a:ext cx="3608435" cy="0"/>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cxnSp>
        <p:nvCxnSpPr>
          <p:cNvPr id="147" name="Google Shape;147;p6"/>
          <p:cNvCxnSpPr/>
          <p:nvPr/>
        </p:nvCxnSpPr>
        <p:spPr>
          <a:xfrm>
            <a:off x="8114001" y="10047434"/>
            <a:ext cx="3608435" cy="0"/>
          </a:xfrm>
          <a:prstGeom prst="straightConnector1">
            <a:avLst/>
          </a:prstGeom>
          <a:noFill/>
          <a:ln cap="flat" cmpd="sng" w="38100">
            <a:solidFill>
              <a:srgbClr val="92D050"/>
            </a:solidFill>
            <a:prstDash val="solid"/>
            <a:round/>
            <a:headEnd len="sm" w="sm" type="none"/>
            <a:tailEnd len="sm" w="sm" type="none"/>
          </a:ln>
          <a:effectLst>
            <a:outerShdw blurRad="40000" rotWithShape="0" dir="5400000" dist="23000">
              <a:srgbClr val="000000">
                <a:alpha val="34901"/>
              </a:srgbClr>
            </a:outerShdw>
          </a:effectLst>
        </p:spPr>
      </p:cxnSp>
      <p:cxnSp>
        <p:nvCxnSpPr>
          <p:cNvPr id="148" name="Google Shape;148;p6"/>
          <p:cNvCxnSpPr/>
          <p:nvPr/>
        </p:nvCxnSpPr>
        <p:spPr>
          <a:xfrm>
            <a:off x="12598150" y="10047434"/>
            <a:ext cx="5178406" cy="0"/>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pic>
        <p:nvPicPr>
          <p:cNvPr descr="Diagram, schematic&#10;&#10;Description automatically generated" id="149" name="Google Shape;149;p6"/>
          <p:cNvPicPr preferRelativeResize="0"/>
          <p:nvPr/>
        </p:nvPicPr>
        <p:blipFill rotWithShape="1">
          <a:blip r:embed="rId6">
            <a:alphaModFix/>
          </a:blip>
          <a:srcRect b="7741" l="9020" r="85169" t="79543"/>
          <a:stretch/>
        </p:blipFill>
        <p:spPr>
          <a:xfrm>
            <a:off x="7578672" y="4340397"/>
            <a:ext cx="646028" cy="951472"/>
          </a:xfrm>
          <a:prstGeom prst="rect">
            <a:avLst/>
          </a:prstGeom>
          <a:noFill/>
          <a:ln>
            <a:noFill/>
          </a:ln>
        </p:spPr>
      </p:pic>
      <p:sp>
        <p:nvSpPr>
          <p:cNvPr id="150" name="Google Shape;150;p6"/>
          <p:cNvSpPr/>
          <p:nvPr/>
        </p:nvSpPr>
        <p:spPr>
          <a:xfrm>
            <a:off x="12834328" y="5210160"/>
            <a:ext cx="58226" cy="45719"/>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1" name="Google Shape;151;p6"/>
          <p:cNvGrpSpPr/>
          <p:nvPr/>
        </p:nvGrpSpPr>
        <p:grpSpPr>
          <a:xfrm>
            <a:off x="12852141" y="4047143"/>
            <a:ext cx="1960325" cy="1193800"/>
            <a:chOff x="8929116" y="4177038"/>
            <a:chExt cx="1960325" cy="1193800"/>
          </a:xfrm>
        </p:grpSpPr>
        <p:cxnSp>
          <p:nvCxnSpPr>
            <p:cNvPr id="152" name="Google Shape;152;p6"/>
            <p:cNvCxnSpPr/>
            <p:nvPr/>
          </p:nvCxnSpPr>
          <p:spPr>
            <a:xfrm flipH="1" rot="10800000">
              <a:off x="8929116" y="4177038"/>
              <a:ext cx="1104900" cy="1193800"/>
            </a:xfrm>
            <a:prstGeom prst="straightConnector1">
              <a:avLst/>
            </a:prstGeom>
            <a:noFill/>
            <a:ln cap="flat" cmpd="sng" w="19050">
              <a:solidFill>
                <a:srgbClr val="19B8D6"/>
              </a:solidFill>
              <a:prstDash val="solid"/>
              <a:round/>
              <a:headEnd len="lg" w="lg" type="none"/>
              <a:tailEnd len="lg" w="lg" type="stealth"/>
            </a:ln>
          </p:spPr>
        </p:cxnSp>
        <p:sp>
          <p:nvSpPr>
            <p:cNvPr id="153" name="Google Shape;153;p6"/>
            <p:cNvSpPr txBox="1"/>
            <p:nvPr/>
          </p:nvSpPr>
          <p:spPr>
            <a:xfrm>
              <a:off x="9578801" y="4279059"/>
              <a:ext cx="1310640" cy="494879"/>
            </a:xfrm>
            <a:prstGeom prst="rect">
              <a:avLst/>
            </a:prstGeom>
            <a:blipFill rotWithShape="1">
              <a:blip r:embed="rId7">
                <a:alphaModFix/>
              </a:blip>
              <a:stretch>
                <a:fillRect b="-493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154" name="Google Shape;154;p6"/>
          <p:cNvGrpSpPr/>
          <p:nvPr/>
        </p:nvGrpSpPr>
        <p:grpSpPr>
          <a:xfrm>
            <a:off x="12176148" y="5255879"/>
            <a:ext cx="1310640" cy="1532384"/>
            <a:chOff x="8253123" y="5255879"/>
            <a:chExt cx="1310640" cy="1532384"/>
          </a:xfrm>
        </p:grpSpPr>
        <p:sp>
          <p:nvSpPr>
            <p:cNvPr id="155" name="Google Shape;155;p6"/>
            <p:cNvSpPr txBox="1"/>
            <p:nvPr/>
          </p:nvSpPr>
          <p:spPr>
            <a:xfrm>
              <a:off x="8253123" y="6293384"/>
              <a:ext cx="1310640" cy="494879"/>
            </a:xfrm>
            <a:prstGeom prst="rect">
              <a:avLst/>
            </a:prstGeom>
            <a:blipFill rotWithShape="1">
              <a:blip r:embed="rId8">
                <a:alphaModFix/>
              </a:blip>
              <a:stretch>
                <a:fillRect b="-365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56" name="Google Shape;156;p6"/>
            <p:cNvCxnSpPr>
              <a:stCxn id="150" idx="1"/>
              <a:endCxn id="157" idx="3"/>
            </p:cNvCxnSpPr>
            <p:nvPr/>
          </p:nvCxnSpPr>
          <p:spPr>
            <a:xfrm flipH="1">
              <a:off x="8699199" y="5255879"/>
              <a:ext cx="258900" cy="1038300"/>
            </a:xfrm>
            <a:prstGeom prst="straightConnector1">
              <a:avLst/>
            </a:prstGeom>
            <a:noFill/>
            <a:ln cap="flat" cmpd="sng" w="19050">
              <a:solidFill>
                <a:srgbClr val="19B8D6"/>
              </a:solidFill>
              <a:prstDash val="solid"/>
              <a:round/>
              <a:headEnd len="lg" w="lg" type="none"/>
              <a:tailEnd len="lg" w="lg" type="stealth"/>
            </a:ln>
          </p:spPr>
        </p:cxnSp>
      </p:grpSp>
      <p:grpSp>
        <p:nvGrpSpPr>
          <p:cNvPr id="158" name="Google Shape;158;p6"/>
          <p:cNvGrpSpPr/>
          <p:nvPr/>
        </p:nvGrpSpPr>
        <p:grpSpPr>
          <a:xfrm>
            <a:off x="11088879" y="4873361"/>
            <a:ext cx="1768309" cy="519982"/>
            <a:chOff x="7165854" y="5003256"/>
            <a:chExt cx="1768309" cy="519982"/>
          </a:xfrm>
        </p:grpSpPr>
        <p:sp>
          <p:nvSpPr>
            <p:cNvPr id="159" name="Google Shape;159;p6"/>
            <p:cNvSpPr txBox="1"/>
            <p:nvPr/>
          </p:nvSpPr>
          <p:spPr>
            <a:xfrm>
              <a:off x="7165854" y="5003256"/>
              <a:ext cx="1310640" cy="469039"/>
            </a:xfrm>
            <a:prstGeom prst="rect">
              <a:avLst/>
            </a:prstGeom>
            <a:blipFill rotWithShape="1">
              <a:blip r:embed="rId9">
                <a:alphaModFix/>
              </a:blip>
              <a:stretch>
                <a:fillRect b="-649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0" name="Google Shape;160;p6"/>
            <p:cNvCxnSpPr/>
            <p:nvPr/>
          </p:nvCxnSpPr>
          <p:spPr>
            <a:xfrm flipH="1">
              <a:off x="7688168" y="5362914"/>
              <a:ext cx="1245995" cy="160324"/>
            </a:xfrm>
            <a:prstGeom prst="straightConnector1">
              <a:avLst/>
            </a:prstGeom>
            <a:noFill/>
            <a:ln cap="flat" cmpd="sng" w="19050">
              <a:solidFill>
                <a:srgbClr val="19B8D6"/>
              </a:solidFill>
              <a:prstDash val="solid"/>
              <a:round/>
              <a:headEnd len="lg" w="lg" type="none"/>
              <a:tailEnd len="lg" w="lg" type="stealth"/>
            </a:ln>
          </p:spPr>
        </p:cxnSp>
      </p:grpSp>
      <p:grpSp>
        <p:nvGrpSpPr>
          <p:cNvPr id="161" name="Google Shape;161;p6"/>
          <p:cNvGrpSpPr/>
          <p:nvPr/>
        </p:nvGrpSpPr>
        <p:grpSpPr>
          <a:xfrm>
            <a:off x="12749271" y="3406047"/>
            <a:ext cx="1310640" cy="1827954"/>
            <a:chOff x="8826246" y="3535942"/>
            <a:chExt cx="1310640" cy="1827954"/>
          </a:xfrm>
        </p:grpSpPr>
        <p:sp>
          <p:nvSpPr>
            <p:cNvPr id="162" name="Google Shape;162;p6"/>
            <p:cNvSpPr txBox="1"/>
            <p:nvPr/>
          </p:nvSpPr>
          <p:spPr>
            <a:xfrm>
              <a:off x="8826246" y="3535942"/>
              <a:ext cx="1310640" cy="507768"/>
            </a:xfrm>
            <a:prstGeom prst="rect">
              <a:avLst/>
            </a:prstGeom>
            <a:blipFill rotWithShape="1">
              <a:blip r:embed="rId10">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3" name="Google Shape;163;p6"/>
            <p:cNvCxnSpPr/>
            <p:nvPr/>
          </p:nvCxnSpPr>
          <p:spPr>
            <a:xfrm flipH="1" rot="10800000">
              <a:off x="8930896" y="3966050"/>
              <a:ext cx="212394" cy="1397846"/>
            </a:xfrm>
            <a:prstGeom prst="straightConnector1">
              <a:avLst/>
            </a:prstGeom>
            <a:noFill/>
            <a:ln cap="flat" cmpd="sng" w="19050">
              <a:solidFill>
                <a:srgbClr val="DAA600"/>
              </a:solidFill>
              <a:prstDash val="solid"/>
              <a:round/>
              <a:headEnd len="lg" w="lg" type="none"/>
              <a:tailEnd len="lg" w="lg" type="stealth"/>
            </a:ln>
          </p:spPr>
        </p:cxnSp>
      </p:grpSp>
      <p:grpSp>
        <p:nvGrpSpPr>
          <p:cNvPr id="164" name="Google Shape;164;p6"/>
          <p:cNvGrpSpPr/>
          <p:nvPr/>
        </p:nvGrpSpPr>
        <p:grpSpPr>
          <a:xfrm>
            <a:off x="12867216" y="5088677"/>
            <a:ext cx="1721572" cy="518940"/>
            <a:chOff x="8944191" y="5218572"/>
            <a:chExt cx="1721572" cy="518940"/>
          </a:xfrm>
        </p:grpSpPr>
        <p:sp>
          <p:nvSpPr>
            <p:cNvPr id="165" name="Google Shape;165;p6"/>
            <p:cNvSpPr txBox="1"/>
            <p:nvPr/>
          </p:nvSpPr>
          <p:spPr>
            <a:xfrm>
              <a:off x="9355123" y="5229744"/>
              <a:ext cx="1310640" cy="507768"/>
            </a:xfrm>
            <a:prstGeom prst="rect">
              <a:avLst/>
            </a:prstGeom>
            <a:blipFill rotWithShape="1">
              <a:blip r:embed="rId11">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6" name="Google Shape;166;p6"/>
            <p:cNvCxnSpPr/>
            <p:nvPr/>
          </p:nvCxnSpPr>
          <p:spPr>
            <a:xfrm flipH="1" rot="10800000">
              <a:off x="8944191" y="5218572"/>
              <a:ext cx="979836" cy="152267"/>
            </a:xfrm>
            <a:prstGeom prst="straightConnector1">
              <a:avLst/>
            </a:prstGeom>
            <a:noFill/>
            <a:ln cap="flat" cmpd="sng" w="19050">
              <a:solidFill>
                <a:srgbClr val="DAA600"/>
              </a:solidFill>
              <a:prstDash val="solid"/>
              <a:round/>
              <a:headEnd len="lg" w="lg" type="none"/>
              <a:tailEnd len="lg" w="lg" type="stealth"/>
            </a:ln>
          </p:spPr>
        </p:cxnSp>
      </p:grpSp>
      <p:grpSp>
        <p:nvGrpSpPr>
          <p:cNvPr id="167" name="Google Shape;167;p6"/>
          <p:cNvGrpSpPr/>
          <p:nvPr/>
        </p:nvGrpSpPr>
        <p:grpSpPr>
          <a:xfrm>
            <a:off x="12881124" y="5255879"/>
            <a:ext cx="1322070" cy="1222353"/>
            <a:chOff x="9437364" y="5255879"/>
            <a:chExt cx="1322070" cy="1222353"/>
          </a:xfrm>
        </p:grpSpPr>
        <p:sp>
          <p:nvSpPr>
            <p:cNvPr id="168" name="Google Shape;168;p6"/>
            <p:cNvSpPr txBox="1"/>
            <p:nvPr/>
          </p:nvSpPr>
          <p:spPr>
            <a:xfrm>
              <a:off x="9448794" y="5970464"/>
              <a:ext cx="1310640" cy="507768"/>
            </a:xfrm>
            <a:prstGeom prst="rect">
              <a:avLst/>
            </a:prstGeom>
            <a:blipFill rotWithShape="1">
              <a:blip r:embed="rId12">
                <a:alphaModFix/>
              </a:blip>
              <a:stretch>
                <a:fillRect b="-107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69" name="Google Shape;169;p6"/>
            <p:cNvCxnSpPr>
              <a:stCxn id="150" idx="1"/>
            </p:cNvCxnSpPr>
            <p:nvPr/>
          </p:nvCxnSpPr>
          <p:spPr>
            <a:xfrm>
              <a:off x="9437364" y="5255879"/>
              <a:ext cx="535200" cy="714600"/>
            </a:xfrm>
            <a:prstGeom prst="straightConnector1">
              <a:avLst/>
            </a:prstGeom>
            <a:noFill/>
            <a:ln cap="flat" cmpd="sng" w="19050">
              <a:solidFill>
                <a:srgbClr val="DAA600"/>
              </a:solidFill>
              <a:prstDash val="solid"/>
              <a:round/>
              <a:headEnd len="lg" w="lg" type="none"/>
              <a:tailEnd len="lg" w="lg" type="stealth"/>
            </a:ln>
          </p:spPr>
        </p:cxnSp>
      </p:grpSp>
      <p:grpSp>
        <p:nvGrpSpPr>
          <p:cNvPr id="170" name="Google Shape;170;p6"/>
          <p:cNvGrpSpPr/>
          <p:nvPr/>
        </p:nvGrpSpPr>
        <p:grpSpPr>
          <a:xfrm>
            <a:off x="11075633" y="4037614"/>
            <a:ext cx="1805491" cy="1195406"/>
            <a:chOff x="7152608" y="4167509"/>
            <a:chExt cx="1805491" cy="1195406"/>
          </a:xfrm>
        </p:grpSpPr>
        <p:sp>
          <p:nvSpPr>
            <p:cNvPr id="171" name="Google Shape;171;p6"/>
            <p:cNvSpPr txBox="1"/>
            <p:nvPr/>
          </p:nvSpPr>
          <p:spPr>
            <a:xfrm>
              <a:off x="7152608" y="4167509"/>
              <a:ext cx="1310640" cy="507768"/>
            </a:xfrm>
            <a:prstGeom prst="rect">
              <a:avLst/>
            </a:prstGeom>
            <a:blipFill rotWithShape="1">
              <a:blip r:embed="rId13">
                <a:alphaModFix/>
              </a:blip>
              <a:stretch>
                <a:fillRect b="-107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72" name="Google Shape;172;p6"/>
            <p:cNvCxnSpPr/>
            <p:nvPr/>
          </p:nvCxnSpPr>
          <p:spPr>
            <a:xfrm rot="10800000">
              <a:off x="7927687" y="4676257"/>
              <a:ext cx="1030412" cy="686658"/>
            </a:xfrm>
            <a:prstGeom prst="straightConnector1">
              <a:avLst/>
            </a:prstGeom>
            <a:noFill/>
            <a:ln cap="flat" cmpd="sng" w="19050">
              <a:solidFill>
                <a:srgbClr val="DAA600"/>
              </a:solidFill>
              <a:prstDash val="solid"/>
              <a:round/>
              <a:headEnd len="lg" w="lg" type="none"/>
              <a:tailEnd len="lg" w="lg" type="stealth"/>
            </a:ln>
          </p:spPr>
        </p:cxnSp>
      </p:grpSp>
      <p:grpSp>
        <p:nvGrpSpPr>
          <p:cNvPr id="173" name="Google Shape;173;p6"/>
          <p:cNvGrpSpPr/>
          <p:nvPr/>
        </p:nvGrpSpPr>
        <p:grpSpPr>
          <a:xfrm>
            <a:off x="11050141" y="3373611"/>
            <a:ext cx="4027423" cy="4255239"/>
            <a:chOff x="7127116" y="3503506"/>
            <a:chExt cx="4027423" cy="4255239"/>
          </a:xfrm>
        </p:grpSpPr>
        <p:grpSp>
          <p:nvGrpSpPr>
            <p:cNvPr id="174" name="Google Shape;174;p6"/>
            <p:cNvGrpSpPr/>
            <p:nvPr/>
          </p:nvGrpSpPr>
          <p:grpSpPr>
            <a:xfrm>
              <a:off x="7127116" y="3503506"/>
              <a:ext cx="3626700" cy="3665349"/>
              <a:chOff x="5013702" y="4114800"/>
              <a:chExt cx="3626700" cy="3665349"/>
            </a:xfrm>
          </p:grpSpPr>
          <p:sp>
            <p:nvSpPr>
              <p:cNvPr id="175" name="Google Shape;175;p6"/>
              <p:cNvSpPr/>
              <p:nvPr/>
            </p:nvSpPr>
            <p:spPr>
              <a:xfrm>
                <a:off x="5013702" y="4161295"/>
                <a:ext cx="3626700" cy="3580200"/>
              </a:xfrm>
              <a:prstGeom prst="ellipse">
                <a:avLst/>
              </a:prstGeom>
              <a:noFill/>
              <a:ln cap="flat" cmpd="sng" w="25400">
                <a:solidFill>
                  <a:srgbClr val="0706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6"/>
              <p:cNvSpPr/>
              <p:nvPr/>
            </p:nvSpPr>
            <p:spPr>
              <a:xfrm rot="10800000">
                <a:off x="5013702" y="5343040"/>
                <a:ext cx="3626603" cy="1216617"/>
              </a:xfrm>
              <a:prstGeom prst="arc">
                <a:avLst>
                  <a:gd fmla="val 10956657"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7" name="Google Shape;177;p6"/>
              <p:cNvSpPr/>
              <p:nvPr/>
            </p:nvSpPr>
            <p:spPr>
              <a:xfrm>
                <a:off x="5013702" y="5495440"/>
                <a:ext cx="3626603" cy="1216617"/>
              </a:xfrm>
              <a:prstGeom prst="arc">
                <a:avLst>
                  <a:gd fmla="val 10956657"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8" name="Google Shape;178;p6"/>
              <p:cNvSpPr/>
              <p:nvPr/>
            </p:nvSpPr>
            <p:spPr>
              <a:xfrm rot="-5400000">
                <a:off x="5013701" y="5358539"/>
                <a:ext cx="3626603" cy="1216617"/>
              </a:xfrm>
              <a:prstGeom prst="arc">
                <a:avLst>
                  <a:gd fmla="val 11080819" name="adj1"/>
                  <a:gd fmla="val 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9" name="Google Shape;179;p6"/>
              <p:cNvSpPr/>
              <p:nvPr/>
            </p:nvSpPr>
            <p:spPr>
              <a:xfrm rot="5400000">
                <a:off x="4879382" y="5319793"/>
                <a:ext cx="3626603" cy="1216617"/>
              </a:xfrm>
              <a:prstGeom prst="arc">
                <a:avLst>
                  <a:gd fmla="val 11080819" name="adj1"/>
                  <a:gd fmla="val 0"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80" name="Google Shape;180;p6"/>
            <p:cNvSpPr txBox="1"/>
            <p:nvPr/>
          </p:nvSpPr>
          <p:spPr>
            <a:xfrm>
              <a:off x="7312974" y="7230844"/>
              <a:ext cx="3841564" cy="527901"/>
            </a:xfrm>
            <a:prstGeom prst="rect">
              <a:avLst/>
            </a:prstGeom>
            <a:blipFill rotWithShape="1">
              <a:blip r:embed="rId14">
                <a:alphaModFix/>
              </a:blip>
              <a:stretch>
                <a:fillRect b="-32556" l="0" r="-2062" t="-116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181" name="Google Shape;181;p6"/>
          <p:cNvGrpSpPr/>
          <p:nvPr/>
        </p:nvGrpSpPr>
        <p:grpSpPr>
          <a:xfrm>
            <a:off x="12877541" y="4717636"/>
            <a:ext cx="2223152" cy="519810"/>
            <a:chOff x="9404471" y="1705508"/>
            <a:chExt cx="2223152" cy="519810"/>
          </a:xfrm>
        </p:grpSpPr>
        <p:sp>
          <p:nvSpPr>
            <p:cNvPr id="182" name="Google Shape;182;p6"/>
            <p:cNvSpPr txBox="1"/>
            <p:nvPr/>
          </p:nvSpPr>
          <p:spPr>
            <a:xfrm>
              <a:off x="10316983" y="1705508"/>
              <a:ext cx="1310640" cy="469039"/>
            </a:xfrm>
            <a:prstGeom prst="rect">
              <a:avLst/>
            </a:prstGeom>
            <a:blipFill rotWithShape="1">
              <a:blip r:embed="rId15">
                <a:alphaModFix/>
              </a:blip>
              <a:stretch>
                <a:fillRect b="-5194"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83" name="Google Shape;183;p6"/>
            <p:cNvCxnSpPr/>
            <p:nvPr/>
          </p:nvCxnSpPr>
          <p:spPr>
            <a:xfrm flipH="1" rot="10800000">
              <a:off x="9404471" y="1791124"/>
              <a:ext cx="1345591" cy="434194"/>
            </a:xfrm>
            <a:prstGeom prst="straightConnector1">
              <a:avLst/>
            </a:prstGeom>
            <a:noFill/>
            <a:ln cap="flat" cmpd="sng" w="19050">
              <a:solidFill>
                <a:srgbClr val="19B8D6"/>
              </a:solidFill>
              <a:prstDash val="solid"/>
              <a:round/>
              <a:headEnd len="lg" w="lg" type="none"/>
              <a:tailEnd len="lg" w="lg" type="stealth"/>
            </a:ln>
          </p:spPr>
        </p:cxnSp>
      </p:grpSp>
      <p:grpSp>
        <p:nvGrpSpPr>
          <p:cNvPr id="184" name="Google Shape;184;p6"/>
          <p:cNvGrpSpPr/>
          <p:nvPr/>
        </p:nvGrpSpPr>
        <p:grpSpPr>
          <a:xfrm>
            <a:off x="12864528" y="5168227"/>
            <a:ext cx="2710181" cy="494879"/>
            <a:chOff x="8958099" y="5285963"/>
            <a:chExt cx="2710181" cy="494879"/>
          </a:xfrm>
        </p:grpSpPr>
        <p:sp>
          <p:nvSpPr>
            <p:cNvPr id="185" name="Google Shape;185;p6"/>
            <p:cNvSpPr txBox="1"/>
            <p:nvPr/>
          </p:nvSpPr>
          <p:spPr>
            <a:xfrm>
              <a:off x="10357641" y="5285963"/>
              <a:ext cx="1310640" cy="494879"/>
            </a:xfrm>
            <a:prstGeom prst="rect">
              <a:avLst/>
            </a:prstGeom>
            <a:blipFill rotWithShape="1">
              <a:blip r:embed="rId16">
                <a:alphaModFix/>
              </a:blip>
              <a:stretch>
                <a:fillRect b="-493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86" name="Google Shape;186;p6"/>
            <p:cNvCxnSpPr/>
            <p:nvPr/>
          </p:nvCxnSpPr>
          <p:spPr>
            <a:xfrm>
              <a:off x="8958099" y="5340055"/>
              <a:ext cx="1595439" cy="155043"/>
            </a:xfrm>
            <a:prstGeom prst="straightConnector1">
              <a:avLst/>
            </a:prstGeom>
            <a:noFill/>
            <a:ln cap="flat" cmpd="sng" w="19050">
              <a:solidFill>
                <a:srgbClr val="19B8D6"/>
              </a:solidFill>
              <a:prstDash val="solid"/>
              <a:round/>
              <a:headEnd len="lg" w="lg" type="none"/>
              <a:tailEnd len="lg" w="lg" type="stealth"/>
            </a:ln>
          </p:spPr>
        </p:cxnSp>
      </p:grpSp>
      <p:sp>
        <p:nvSpPr>
          <p:cNvPr id="187" name="Google Shape;187;p6"/>
          <p:cNvSpPr/>
          <p:nvPr/>
        </p:nvSpPr>
        <p:spPr>
          <a:xfrm>
            <a:off x="12810265" y="5202234"/>
            <a:ext cx="58226" cy="45719"/>
          </a:xfrm>
          <a:prstGeom prst="hexagon">
            <a:avLst>
              <a:gd fmla="val 25000" name="adj"/>
              <a:gd fmla="val 115470" name="vf"/>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6"/>
          <p:cNvSpPr txBox="1"/>
          <p:nvPr/>
        </p:nvSpPr>
        <p:spPr>
          <a:xfrm>
            <a:off x="10791533" y="4493241"/>
            <a:ext cx="1310640" cy="507768"/>
          </a:xfrm>
          <a:prstGeom prst="rect">
            <a:avLst/>
          </a:prstGeom>
          <a:blipFill rotWithShape="1">
            <a:blip r:embed="rId17">
              <a:alphaModFix/>
            </a:blip>
            <a:stretch>
              <a:fillRect b="-1204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89" name="Google Shape;189;p6"/>
          <p:cNvSpPr txBox="1"/>
          <p:nvPr/>
        </p:nvSpPr>
        <p:spPr>
          <a:xfrm>
            <a:off x="10834014" y="5116849"/>
            <a:ext cx="1310640" cy="507768"/>
          </a:xfrm>
          <a:prstGeom prst="rect">
            <a:avLst/>
          </a:prstGeom>
          <a:blipFill rotWithShape="1">
            <a:blip r:embed="rId18">
              <a:alphaModFix/>
            </a:blip>
            <a:stretch>
              <a:fillRect b="-107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57" name="Google Shape;157;p6"/>
          <p:cNvSpPr txBox="1"/>
          <p:nvPr/>
        </p:nvSpPr>
        <p:spPr>
          <a:xfrm>
            <a:off x="11311534" y="6040434"/>
            <a:ext cx="1310640" cy="507768"/>
          </a:xfrm>
          <a:prstGeom prst="rect">
            <a:avLst/>
          </a:prstGeom>
          <a:blipFill rotWithShape="1">
            <a:blip r:embed="rId19">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90" name="Google Shape;190;p6"/>
          <p:cNvSpPr txBox="1"/>
          <p:nvPr/>
        </p:nvSpPr>
        <p:spPr>
          <a:xfrm>
            <a:off x="11370361" y="3802801"/>
            <a:ext cx="1310640" cy="507768"/>
          </a:xfrm>
          <a:prstGeom prst="rect">
            <a:avLst/>
          </a:prstGeom>
          <a:blipFill rotWithShape="1">
            <a:blip r:embed="rId20">
              <a:alphaModFix/>
            </a:blip>
            <a:stretch>
              <a:fillRect b="-10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191" name="Google Shape;191;p6"/>
          <p:cNvCxnSpPr/>
          <p:nvPr/>
        </p:nvCxnSpPr>
        <p:spPr>
          <a:xfrm flipH="1">
            <a:off x="11827242" y="5226075"/>
            <a:ext cx="1002616" cy="188088"/>
          </a:xfrm>
          <a:prstGeom prst="straightConnector1">
            <a:avLst/>
          </a:prstGeom>
          <a:noFill/>
          <a:ln cap="flat" cmpd="sng" w="19050">
            <a:solidFill>
              <a:srgbClr val="DAA600"/>
            </a:solidFill>
            <a:prstDash val="solid"/>
            <a:round/>
            <a:headEnd len="lg" w="lg" type="none"/>
            <a:tailEnd len="lg" w="lg" type="stealth"/>
          </a:ln>
        </p:spPr>
      </p:cxnSp>
      <p:cxnSp>
        <p:nvCxnSpPr>
          <p:cNvPr id="192" name="Google Shape;192;p6"/>
          <p:cNvCxnSpPr/>
          <p:nvPr/>
        </p:nvCxnSpPr>
        <p:spPr>
          <a:xfrm rot="10800000">
            <a:off x="11788609" y="4358388"/>
            <a:ext cx="1054544" cy="874631"/>
          </a:xfrm>
          <a:prstGeom prst="straightConnector1">
            <a:avLst/>
          </a:prstGeom>
          <a:noFill/>
          <a:ln cap="flat" cmpd="sng" w="19050">
            <a:solidFill>
              <a:srgbClr val="DAA600"/>
            </a:solidFill>
            <a:prstDash val="solid"/>
            <a:round/>
            <a:headEnd len="lg" w="lg" type="none"/>
            <a:tailEnd len="lg" w="lg" type="stealth"/>
          </a:ln>
        </p:spPr>
      </p:cxnSp>
      <p:cxnSp>
        <p:nvCxnSpPr>
          <p:cNvPr id="193" name="Google Shape;193;p6"/>
          <p:cNvCxnSpPr>
            <a:stCxn id="187" idx="0"/>
          </p:cNvCxnSpPr>
          <p:nvPr/>
        </p:nvCxnSpPr>
        <p:spPr>
          <a:xfrm flipH="1">
            <a:off x="11936091" y="5225093"/>
            <a:ext cx="932400" cy="776700"/>
          </a:xfrm>
          <a:prstGeom prst="straightConnector1">
            <a:avLst/>
          </a:prstGeom>
          <a:noFill/>
          <a:ln cap="flat" cmpd="sng" w="19050">
            <a:solidFill>
              <a:srgbClr val="DAA600"/>
            </a:solidFill>
            <a:prstDash val="solid"/>
            <a:round/>
            <a:headEnd len="lg" w="lg" type="none"/>
            <a:tailEnd len="lg" w="lg" type="stealth"/>
          </a:ln>
        </p:spPr>
      </p:cxnSp>
      <p:cxnSp>
        <p:nvCxnSpPr>
          <p:cNvPr id="194" name="Google Shape;194;p6"/>
          <p:cNvCxnSpPr/>
          <p:nvPr/>
        </p:nvCxnSpPr>
        <p:spPr>
          <a:xfrm rot="10800000">
            <a:off x="11565101" y="5185919"/>
            <a:ext cx="1291960" cy="39175"/>
          </a:xfrm>
          <a:prstGeom prst="straightConnector1">
            <a:avLst/>
          </a:prstGeom>
          <a:noFill/>
          <a:ln cap="flat" cmpd="sng" w="19050">
            <a:solidFill>
              <a:srgbClr val="DAA600"/>
            </a:solidFill>
            <a:prstDash val="solid"/>
            <a:round/>
            <a:headEnd len="lg" w="lg" type="none"/>
            <a:tailEnd len="lg" w="lg" type="stealth"/>
          </a:ln>
        </p:spPr>
      </p:cxnSp>
      <p:sp>
        <p:nvSpPr>
          <p:cNvPr id="195" name="Google Shape;195;p6"/>
          <p:cNvSpPr/>
          <p:nvPr/>
        </p:nvSpPr>
        <p:spPr>
          <a:xfrm>
            <a:off x="12399519" y="9154160"/>
            <a:ext cx="1447533" cy="79697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6"/>
          <p:cNvSpPr txBox="1"/>
          <p:nvPr/>
        </p:nvSpPr>
        <p:spPr>
          <a:xfrm>
            <a:off x="8207284" y="4241195"/>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97" name="Google Shape;197;p6"/>
          <p:cNvSpPr txBox="1"/>
          <p:nvPr/>
        </p:nvSpPr>
        <p:spPr>
          <a:xfrm>
            <a:off x="8215267" y="5986307"/>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98" name="Google Shape;198;p6"/>
          <p:cNvSpPr txBox="1"/>
          <p:nvPr/>
        </p:nvSpPr>
        <p:spPr>
          <a:xfrm>
            <a:off x="8215267" y="4801962"/>
            <a:ext cx="2706053"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Roboto Condensed"/>
                <a:ea typeface="Roboto Condensed"/>
                <a:cs typeface="Roboto Condensed"/>
                <a:sym typeface="Roboto Condensed"/>
              </a:rPr>
              <a:t> </a:t>
            </a:r>
            <a:r>
              <a:rPr b="1" i="0" lang="en-US" sz="3200" u="none" cap="none" strike="noStrike">
                <a:solidFill>
                  <a:srgbClr val="00B050"/>
                </a:solidFill>
                <a:latin typeface="Roboto Condensed"/>
                <a:ea typeface="Roboto Condensed"/>
                <a:cs typeface="Roboto Condensed"/>
                <a:sym typeface="Roboto Condensed"/>
              </a:rPr>
              <a:t>Similar Pairs </a:t>
            </a:r>
            <a:endParaRPr b="1" i="0" sz="11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sp>
        <p:nvSpPr>
          <p:cNvPr id="199" name="Google Shape;199;p6"/>
          <p:cNvSpPr txBox="1"/>
          <p:nvPr/>
        </p:nvSpPr>
        <p:spPr>
          <a:xfrm>
            <a:off x="8197530" y="6624881"/>
            <a:ext cx="3141366"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Roboto Condensed"/>
                <a:ea typeface="Roboto Condensed"/>
                <a:cs typeface="Roboto Condensed"/>
                <a:sym typeface="Roboto Condensed"/>
              </a:rPr>
              <a:t> </a:t>
            </a:r>
            <a:r>
              <a:rPr b="1" i="0" lang="en-US" sz="3200" u="none" cap="none" strike="noStrike">
                <a:solidFill>
                  <a:srgbClr val="FF0000"/>
                </a:solidFill>
                <a:latin typeface="Roboto Condensed"/>
                <a:ea typeface="Roboto Condensed"/>
                <a:cs typeface="Roboto Condensed"/>
                <a:sym typeface="Roboto Condensed"/>
              </a:rPr>
              <a:t>Dissimilar Pairs </a:t>
            </a:r>
            <a:endParaRPr b="1" i="0" sz="1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pic>
        <p:nvPicPr>
          <p:cNvPr descr="Une image contenant chien, brun, mammifère, jaune&#10;&#10;Description générée automatiquement" id="200" name="Google Shape;200;p6"/>
          <p:cNvPicPr preferRelativeResize="0"/>
          <p:nvPr/>
        </p:nvPicPr>
        <p:blipFill rotWithShape="1">
          <a:blip r:embed="rId21">
            <a:alphaModFix/>
          </a:blip>
          <a:srcRect b="0" l="0" r="0" t="0"/>
          <a:stretch/>
        </p:blipFill>
        <p:spPr>
          <a:xfrm>
            <a:off x="937959" y="4103011"/>
            <a:ext cx="3024974" cy="2016649"/>
          </a:xfrm>
          <a:prstGeom prst="rect">
            <a:avLst/>
          </a:prstGeom>
          <a:noFill/>
          <a:ln>
            <a:noFill/>
          </a:ln>
        </p:spPr>
      </p:pic>
      <p:pic>
        <p:nvPicPr>
          <p:cNvPr descr="Une image contenant meubles, tapis&#10;&#10;Description générée automatiquement" id="201" name="Google Shape;201;p6"/>
          <p:cNvPicPr preferRelativeResize="0"/>
          <p:nvPr/>
        </p:nvPicPr>
        <p:blipFill rotWithShape="1">
          <a:blip r:embed="rId22">
            <a:alphaModFix amt="19000"/>
          </a:blip>
          <a:srcRect b="0" l="0" r="0" t="0"/>
          <a:stretch/>
        </p:blipFill>
        <p:spPr>
          <a:xfrm>
            <a:off x="869018" y="3897594"/>
            <a:ext cx="3156571" cy="2367428"/>
          </a:xfrm>
          <a:prstGeom prst="rect">
            <a:avLst/>
          </a:prstGeom>
          <a:noFill/>
          <a:ln cap="flat" cmpd="sng" w="57150">
            <a:solidFill>
              <a:srgbClr val="FF0000"/>
            </a:solidFill>
            <a:prstDash val="solid"/>
            <a:round/>
            <a:headEnd len="sm" w="sm" type="none"/>
            <a:tailEnd len="sm" w="sm" type="none"/>
          </a:ln>
        </p:spPr>
      </p:pic>
      <p:sp>
        <p:nvSpPr>
          <p:cNvPr id="202" name="Google Shape;202;p6"/>
          <p:cNvSpPr/>
          <p:nvPr/>
        </p:nvSpPr>
        <p:spPr>
          <a:xfrm>
            <a:off x="5622770" y="9610002"/>
            <a:ext cx="574829" cy="54864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Text&#10;&#10;Description automatically generated" id="203" name="Google Shape;203;p6"/>
          <p:cNvPicPr preferRelativeResize="0"/>
          <p:nvPr/>
        </p:nvPicPr>
        <p:blipFill rotWithShape="1">
          <a:blip r:embed="rId23">
            <a:alphaModFix/>
          </a:blip>
          <a:srcRect b="52830" l="3063" r="90873" t="17184"/>
          <a:stretch/>
        </p:blipFill>
        <p:spPr>
          <a:xfrm>
            <a:off x="7678558" y="6040975"/>
            <a:ext cx="577799" cy="583906"/>
          </a:xfrm>
          <a:prstGeom prst="rect">
            <a:avLst/>
          </a:prstGeom>
          <a:noFill/>
          <a:ln>
            <a:noFill/>
          </a:ln>
        </p:spPr>
      </p:pic>
      <p:pic>
        <p:nvPicPr>
          <p:cNvPr descr="Text&#10;&#10;Description automatically generated" id="204" name="Google Shape;204;p6"/>
          <p:cNvPicPr preferRelativeResize="0"/>
          <p:nvPr/>
        </p:nvPicPr>
        <p:blipFill rotWithShape="1">
          <a:blip r:embed="rId23">
            <a:alphaModFix/>
          </a:blip>
          <a:srcRect b="17903" l="3063" r="90207" t="49377"/>
          <a:stretch/>
        </p:blipFill>
        <p:spPr>
          <a:xfrm>
            <a:off x="7678558" y="6597597"/>
            <a:ext cx="587711" cy="5839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8"/>
                                        </p:tgtEl>
                                      </p:cBhvr>
                                    </p:animEffect>
                                    <p:set>
                                      <p:cBhvr>
                                        <p:cTn dur="1" fill="hold">
                                          <p:stCondLst>
                                            <p:cond delay="50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4"/>
                                        </p:tgtEl>
                                      </p:cBhvr>
                                    </p:animEffect>
                                    <p:set>
                                      <p:cBhvr>
                                        <p:cTn dur="1" fill="hold">
                                          <p:stCondLst>
                                            <p:cond delay="500"/>
                                          </p:stCondLst>
                                        </p:cTn>
                                        <p:tgtEl>
                                          <p:spTgt spid="1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0"/>
                                        </p:tgtEl>
                                      </p:cBhvr>
                                    </p:animEffect>
                                    <p:set>
                                      <p:cBhvr>
                                        <p:cTn dur="1" fill="hold">
                                          <p:stCondLst>
                                            <p:cond delay="500"/>
                                          </p:stCondLst>
                                        </p:cTn>
                                        <p:tgtEl>
                                          <p:spTgt spid="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1"/>
                                        </p:tgtEl>
                                      </p:cBhvr>
                                    </p:animEffect>
                                    <p:set>
                                      <p:cBhvr>
                                        <p:cTn dur="1" fill="hold">
                                          <p:stCondLst>
                                            <p:cond delay="500"/>
                                          </p:stCondLst>
                                        </p:cTn>
                                        <p:tgtEl>
                                          <p:spTgt spid="1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7"/>
                                        </p:tgtEl>
                                      </p:cBhvr>
                                    </p:animEffect>
                                    <p:set>
                                      <p:cBhvr>
                                        <p:cTn dur="1" fill="hold">
                                          <p:stCondLst>
                                            <p:cond delay="500"/>
                                          </p:stCondLst>
                                        </p:cTn>
                                        <p:tgtEl>
                                          <p:spTgt spid="1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
                                        </p:tgtEl>
                                      </p:cBhvr>
                                    </p:animEffect>
                                    <p:set>
                                      <p:cBhvr>
                                        <p:cTn dur="1" fill="hold">
                                          <p:stCondLst>
                                            <p:cond delay="5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2"/>
                                        </p:tgtEl>
                                      </p:cBhvr>
                                    </p:animEffect>
                                    <p:set>
                                      <p:cBhvr>
                                        <p:cTn dur="1" fill="hold">
                                          <p:stCondLst>
                                            <p:cond delay="50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8"/>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210" name="Google Shape;210;p8"/>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211" name="Google Shape;211;p8"/>
          <p:cNvSpPr txBox="1"/>
          <p:nvPr/>
        </p:nvSpPr>
        <p:spPr>
          <a:xfrm>
            <a:off x="671948" y="1548445"/>
            <a:ext cx="1017022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Contrastive Frameworks </a:t>
            </a:r>
            <a:r>
              <a:rPr b="1" i="1" lang="en-US" sz="5400" u="none" cap="none" strike="noStrike">
                <a:solidFill>
                  <a:schemeClr val="dk2"/>
                </a:solidFill>
                <a:latin typeface="Roboto Condensed"/>
                <a:ea typeface="Roboto Condensed"/>
                <a:cs typeface="Roboto Condensed"/>
                <a:sym typeface="Roboto Condensed"/>
              </a:rPr>
              <a:t>MoCo</a:t>
            </a:r>
            <a:r>
              <a:rPr b="1" i="0" lang="en-US" sz="5400" u="none" cap="none" strike="noStrike">
                <a:solidFill>
                  <a:schemeClr val="dk1"/>
                </a:solidFill>
                <a:latin typeface="Roboto Condensed"/>
                <a:ea typeface="Roboto Condensed"/>
                <a:cs typeface="Roboto Condensed"/>
                <a:sym typeface="Roboto Condensed"/>
              </a:rPr>
              <a:t> </a:t>
            </a:r>
            <a:endParaRPr b="0" i="0" sz="2800" u="none" cap="none" strike="noStrike">
              <a:solidFill>
                <a:schemeClr val="accent1"/>
              </a:solidFill>
              <a:latin typeface="Roboto Condensed"/>
              <a:ea typeface="Roboto Condensed"/>
              <a:cs typeface="Roboto Condensed"/>
              <a:sym typeface="Roboto Condensed"/>
            </a:endParaRPr>
          </a:p>
        </p:txBody>
      </p:sp>
      <p:cxnSp>
        <p:nvCxnSpPr>
          <p:cNvPr id="212" name="Google Shape;212;p8"/>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213" name="Google Shape;213;p8"/>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4</a:t>
            </a:r>
            <a:endParaRPr b="1" i="0" sz="2000" u="none" cap="none" strike="noStrike">
              <a:solidFill>
                <a:srgbClr val="8B8B9A"/>
              </a:solidFill>
              <a:latin typeface="Roboto"/>
              <a:ea typeface="Roboto"/>
              <a:cs typeface="Roboto"/>
              <a:sym typeface="Roboto"/>
            </a:endParaRPr>
          </a:p>
        </p:txBody>
      </p:sp>
      <p:pic>
        <p:nvPicPr>
          <p:cNvPr id="214" name="Google Shape;214;p8"/>
          <p:cNvPicPr preferRelativeResize="0"/>
          <p:nvPr/>
        </p:nvPicPr>
        <p:blipFill rotWithShape="1">
          <a:blip r:embed="rId5">
            <a:alphaModFix/>
          </a:blip>
          <a:srcRect b="0" l="0" r="74220" t="0"/>
          <a:stretch/>
        </p:blipFill>
        <p:spPr>
          <a:xfrm>
            <a:off x="2851685" y="4049209"/>
            <a:ext cx="3244316" cy="5338404"/>
          </a:xfrm>
          <a:prstGeom prst="rect">
            <a:avLst/>
          </a:prstGeom>
          <a:noFill/>
          <a:ln>
            <a:noFill/>
          </a:ln>
        </p:spPr>
      </p:pic>
      <p:sp>
        <p:nvSpPr>
          <p:cNvPr id="215" name="Google Shape;215;p8"/>
          <p:cNvSpPr txBox="1"/>
          <p:nvPr/>
        </p:nvSpPr>
        <p:spPr>
          <a:xfrm>
            <a:off x="3006050" y="9664895"/>
            <a:ext cx="12991243" cy="10244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Roboto"/>
                <a:ea typeface="Roboto"/>
                <a:cs typeface="Roboto"/>
                <a:sym typeface="Roboto"/>
              </a:rPr>
              <a:t>[1] Chen, Xinlei, et al. "Improved baselines with momentum contrastive learning." arXiv preprint arXiv:2003.04297 (2020).[2] Shou, Y., Mamoulis, N. &amp; Cheung, D.W. </a:t>
            </a:r>
            <a:endParaRPr/>
          </a:p>
        </p:txBody>
      </p:sp>
      <p:sp>
        <p:nvSpPr>
          <p:cNvPr id="216" name="Google Shape;216;p8"/>
          <p:cNvSpPr txBox="1"/>
          <p:nvPr/>
        </p:nvSpPr>
        <p:spPr>
          <a:xfrm>
            <a:off x="671948" y="2385127"/>
            <a:ext cx="17402043" cy="221874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000000"/>
                </a:solidFill>
                <a:latin typeface="Arial"/>
                <a:ea typeface="Arial"/>
                <a:cs typeface="Arial"/>
                <a:sym typeface="Arial"/>
              </a:rPr>
              <a:t>Our need       :</a:t>
            </a:r>
            <a:r>
              <a:rPr b="0" i="0" lang="en-US" sz="2800" u="none" cap="none" strike="noStrike">
                <a:solidFill>
                  <a:srgbClr val="000000"/>
                </a:solidFill>
                <a:latin typeface="Arial"/>
                <a:ea typeface="Arial"/>
                <a:cs typeface="Arial"/>
                <a:sym typeface="Arial"/>
              </a:rPr>
              <a:t> Contrastive Benefits from large batch size </a:t>
            </a:r>
            <a:endParaRPr/>
          </a:p>
          <a:p>
            <a:pPr indent="0" lvl="0" marL="0" marR="0" rtl="0" algn="l">
              <a:lnSpc>
                <a:spcPct val="107000"/>
              </a:lnSpc>
              <a:spcBef>
                <a:spcPts val="800"/>
              </a:spcBef>
              <a:spcAft>
                <a:spcPts val="0"/>
              </a:spcAft>
              <a:buNone/>
            </a:pPr>
            <a:r>
              <a:rPr b="1" i="0" lang="en-US" sz="2800" u="none" cap="none" strike="noStrike">
                <a:solidFill>
                  <a:srgbClr val="FF0000"/>
                </a:solidFill>
                <a:latin typeface="Roboto"/>
                <a:ea typeface="Roboto"/>
                <a:cs typeface="Roboto"/>
                <a:sym typeface="Roboto"/>
              </a:rPr>
              <a:t>The Problem</a:t>
            </a:r>
            <a:r>
              <a:rPr b="1" i="0" lang="en-US" sz="2800" u="none" cap="none" strike="noStrike">
                <a:solidFill>
                  <a:schemeClr val="dk1"/>
                </a:solidFill>
                <a:latin typeface="Roboto"/>
                <a:ea typeface="Roboto"/>
                <a:cs typeface="Roboto"/>
                <a:sym typeface="Roboto"/>
              </a:rPr>
              <a:t>  : </a:t>
            </a:r>
            <a:r>
              <a:rPr b="0" i="0" lang="en-US" sz="2800" u="none" cap="none" strike="noStrike">
                <a:solidFill>
                  <a:schemeClr val="dk1"/>
                </a:solidFill>
                <a:latin typeface="Roboto"/>
                <a:ea typeface="Roboto"/>
                <a:cs typeface="Roboto"/>
                <a:sym typeface="Roboto"/>
              </a:rPr>
              <a:t>Big computing power</a:t>
            </a:r>
            <a:endParaRPr b="0" i="0" sz="2800" u="none" cap="none" strike="noStrike">
              <a:solidFill>
                <a:schemeClr val="accent6"/>
              </a:solidFill>
              <a:latin typeface="Roboto"/>
              <a:ea typeface="Roboto"/>
              <a:cs typeface="Roboto"/>
              <a:sym typeface="Roboto"/>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The Solution  : </a:t>
            </a:r>
            <a:r>
              <a:rPr b="0" i="0" lang="en-US" sz="2800" u="none" cap="none" strike="noStrike">
                <a:solidFill>
                  <a:schemeClr val="dk1"/>
                </a:solidFill>
                <a:latin typeface="Roboto"/>
                <a:ea typeface="Roboto"/>
                <a:cs typeface="Roboto"/>
                <a:sym typeface="Roboto"/>
              </a:rPr>
              <a:t>Memory bank </a:t>
            </a:r>
            <a:endParaRPr/>
          </a:p>
          <a:p>
            <a:pPr indent="0" lvl="0" marL="0" marR="0" rtl="0" algn="l">
              <a:lnSpc>
                <a:spcPct val="107000"/>
              </a:lnSpc>
              <a:spcBef>
                <a:spcPts val="800"/>
              </a:spcBef>
              <a:spcAft>
                <a:spcPts val="0"/>
              </a:spcAft>
              <a:buNone/>
            </a:pPr>
            <a:r>
              <a:t/>
            </a:r>
            <a:endParaRPr b="0" i="0" sz="2800" u="none" cap="none" strike="noStrike">
              <a:solidFill>
                <a:schemeClr val="dk1"/>
              </a:solidFill>
              <a:latin typeface="Roboto"/>
              <a:ea typeface="Roboto"/>
              <a:cs typeface="Roboto"/>
              <a:sym typeface="Roboto"/>
            </a:endParaRPr>
          </a:p>
        </p:txBody>
      </p:sp>
      <p:pic>
        <p:nvPicPr>
          <p:cNvPr id="217" name="Google Shape;217;p8"/>
          <p:cNvPicPr preferRelativeResize="0"/>
          <p:nvPr/>
        </p:nvPicPr>
        <p:blipFill rotWithShape="1">
          <a:blip r:embed="rId5">
            <a:alphaModFix/>
          </a:blip>
          <a:srcRect b="0" l="25780" r="44803" t="0"/>
          <a:stretch/>
        </p:blipFill>
        <p:spPr>
          <a:xfrm>
            <a:off x="6096000" y="4049209"/>
            <a:ext cx="3702050" cy="5338404"/>
          </a:xfrm>
          <a:prstGeom prst="rect">
            <a:avLst/>
          </a:prstGeom>
          <a:noFill/>
          <a:ln>
            <a:noFill/>
          </a:ln>
        </p:spPr>
      </p:pic>
      <p:pic>
        <p:nvPicPr>
          <p:cNvPr id="218" name="Google Shape;218;p8"/>
          <p:cNvPicPr preferRelativeResize="0"/>
          <p:nvPr/>
        </p:nvPicPr>
        <p:blipFill rotWithShape="1">
          <a:blip r:embed="rId5">
            <a:alphaModFix/>
          </a:blip>
          <a:srcRect b="0" l="55196" r="1008" t="0"/>
          <a:stretch/>
        </p:blipFill>
        <p:spPr>
          <a:xfrm>
            <a:off x="9798048" y="4049209"/>
            <a:ext cx="5511801" cy="5338404"/>
          </a:xfrm>
          <a:prstGeom prst="rect">
            <a:avLst/>
          </a:prstGeom>
          <a:noFill/>
          <a:ln>
            <a:noFill/>
          </a:ln>
        </p:spPr>
      </p:pic>
      <p:sp>
        <p:nvSpPr>
          <p:cNvPr id="219" name="Google Shape;219;p8"/>
          <p:cNvSpPr/>
          <p:nvPr/>
        </p:nvSpPr>
        <p:spPr>
          <a:xfrm rot="5400000">
            <a:off x="12182473" y="8232777"/>
            <a:ext cx="695327" cy="911225"/>
          </a:xfrm>
          <a:prstGeom prst="bentUpArrow">
            <a:avLst>
              <a:gd fmla="val 25000" name="adj1"/>
              <a:gd fmla="val 25000" name="adj2"/>
              <a:gd fmla="val 25000" name="adj3"/>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8"/>
          <p:cNvSpPr/>
          <p:nvPr/>
        </p:nvSpPr>
        <p:spPr>
          <a:xfrm rot="-5400000">
            <a:off x="13181013" y="4576760"/>
            <a:ext cx="965199" cy="1927225"/>
          </a:xfrm>
          <a:prstGeom prst="bentUpArrow">
            <a:avLst>
              <a:gd fmla="val 8990" name="adj1"/>
              <a:gd fmla="val 11287" name="adj2"/>
              <a:gd fmla="val 20900" name="adj3"/>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8"/>
          <p:cNvSpPr/>
          <p:nvPr/>
        </p:nvSpPr>
        <p:spPr>
          <a:xfrm>
            <a:off x="13289280" y="4694152"/>
            <a:ext cx="1539240" cy="3740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22" name="Google Shape;222;p8"/>
          <p:cNvGrpSpPr/>
          <p:nvPr/>
        </p:nvGrpSpPr>
        <p:grpSpPr>
          <a:xfrm>
            <a:off x="10803891" y="5649794"/>
            <a:ext cx="499112" cy="1930269"/>
            <a:chOff x="10803891" y="5649794"/>
            <a:chExt cx="499112" cy="1930269"/>
          </a:xfrm>
        </p:grpSpPr>
        <p:sp>
          <p:nvSpPr>
            <p:cNvPr id="223" name="Google Shape;223;p8"/>
            <p:cNvSpPr/>
            <p:nvPr/>
          </p:nvSpPr>
          <p:spPr>
            <a:xfrm flipH="1" rot="-5400000">
              <a:off x="10541201" y="6818260"/>
              <a:ext cx="1024493" cy="499112"/>
            </a:xfrm>
            <a:prstGeom prst="bentUpArrow">
              <a:avLst>
                <a:gd fmla="val 23092" name="adj1"/>
                <a:gd fmla="val 25000" name="adj2"/>
                <a:gd fmla="val 25000" name="adj3"/>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8"/>
            <p:cNvSpPr/>
            <p:nvPr/>
          </p:nvSpPr>
          <p:spPr>
            <a:xfrm flipH="1" rot="10800000">
              <a:off x="10807065" y="5649794"/>
              <a:ext cx="441960" cy="1024492"/>
            </a:xfrm>
            <a:prstGeom prst="bentUpArrow">
              <a:avLst>
                <a:gd fmla="val 25000" name="adj1"/>
                <a:gd fmla="val 1087" name="adj2"/>
                <a:gd fmla="val 28261" name="adj3"/>
              </a:avLst>
            </a:prstGeom>
            <a:solidFill>
              <a:srgbClr val="DAA600"/>
            </a:solidFill>
            <a:ln cap="sq" cmpd="sng" w="9525">
              <a:solidFill>
                <a:srgbClr val="DAA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25" name="Google Shape;225;p8"/>
          <p:cNvGrpSpPr/>
          <p:nvPr/>
        </p:nvGrpSpPr>
        <p:grpSpPr>
          <a:xfrm>
            <a:off x="7342504" y="5649794"/>
            <a:ext cx="499112" cy="1930269"/>
            <a:chOff x="10803891" y="5649794"/>
            <a:chExt cx="499112" cy="1930269"/>
          </a:xfrm>
        </p:grpSpPr>
        <p:sp>
          <p:nvSpPr>
            <p:cNvPr id="226" name="Google Shape;226;p8"/>
            <p:cNvSpPr/>
            <p:nvPr/>
          </p:nvSpPr>
          <p:spPr>
            <a:xfrm flipH="1" rot="-5400000">
              <a:off x="10541201" y="6818260"/>
              <a:ext cx="1024493" cy="499112"/>
            </a:xfrm>
            <a:prstGeom prst="bentUpArrow">
              <a:avLst>
                <a:gd fmla="val 23092" name="adj1"/>
                <a:gd fmla="val 25000" name="adj2"/>
                <a:gd fmla="val 25000" name="adj3"/>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8"/>
            <p:cNvSpPr/>
            <p:nvPr/>
          </p:nvSpPr>
          <p:spPr>
            <a:xfrm flipH="1" rot="10800000">
              <a:off x="10807065" y="5649794"/>
              <a:ext cx="441960" cy="1024492"/>
            </a:xfrm>
            <a:prstGeom prst="bentUpArrow">
              <a:avLst>
                <a:gd fmla="val 25000" name="adj1"/>
                <a:gd fmla="val 1087" name="adj2"/>
                <a:gd fmla="val 28261" name="adj3"/>
              </a:avLst>
            </a:prstGeom>
            <a:solidFill>
              <a:srgbClr val="DAA600"/>
            </a:solidFill>
            <a:ln cap="sq" cmpd="sng" w="9525">
              <a:solidFill>
                <a:srgbClr val="DAA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8" name="Google Shape;228;p8"/>
          <p:cNvSpPr/>
          <p:nvPr/>
        </p:nvSpPr>
        <p:spPr>
          <a:xfrm>
            <a:off x="8627427" y="6368563"/>
            <a:ext cx="1539240" cy="374012"/>
          </a:xfrm>
          <a:prstGeom prst="rect">
            <a:avLst/>
          </a:prstGeom>
          <a:no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table&#10;&#10;Description automatically generated" id="229" name="Google Shape;229;p8"/>
          <p:cNvPicPr preferRelativeResize="0"/>
          <p:nvPr/>
        </p:nvPicPr>
        <p:blipFill rotWithShape="1">
          <a:blip r:embed="rId6">
            <a:alphaModFix/>
          </a:blip>
          <a:srcRect b="0" l="0" r="0" t="0"/>
          <a:stretch/>
        </p:blipFill>
        <p:spPr>
          <a:xfrm>
            <a:off x="9798048" y="0"/>
            <a:ext cx="8475963" cy="1757930"/>
          </a:xfrm>
          <a:prstGeom prst="rect">
            <a:avLst/>
          </a:prstGeom>
          <a:noFill/>
          <a:ln>
            <a:noFill/>
          </a:ln>
        </p:spPr>
      </p:pic>
      <p:sp>
        <p:nvSpPr>
          <p:cNvPr id="230" name="Google Shape;230;p8"/>
          <p:cNvSpPr/>
          <p:nvPr/>
        </p:nvSpPr>
        <p:spPr>
          <a:xfrm>
            <a:off x="15524480" y="675613"/>
            <a:ext cx="792479" cy="1034244"/>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8"/>
          <p:cNvSpPr txBox="1"/>
          <p:nvPr/>
        </p:nvSpPr>
        <p:spPr>
          <a:xfrm>
            <a:off x="10166667" y="2858401"/>
            <a:ext cx="2307655" cy="5293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Roboto Condensed"/>
                <a:ea typeface="Roboto Condensed"/>
                <a:cs typeface="Roboto Condensed"/>
                <a:sym typeface="Roboto Condensed"/>
              </a:rPr>
              <a:t> </a:t>
            </a:r>
            <a:r>
              <a:rPr b="0" i="0" lang="en-US" sz="3200" u="none" cap="none" strike="noStrike">
                <a:solidFill>
                  <a:schemeClr val="dk1"/>
                </a:solidFill>
                <a:latin typeface="Roboto Condensed"/>
                <a:ea typeface="Roboto Condensed"/>
                <a:cs typeface="Roboto Condensed"/>
                <a:sym typeface="Roboto Condensed"/>
              </a:rPr>
              <a:t>Momentum :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8B8B9A"/>
                </a:solidFill>
                <a:latin typeface="Arial"/>
                <a:ea typeface="Arial"/>
                <a:cs typeface="Arial"/>
                <a:sym typeface="Arial"/>
              </a:rPr>
              <a:t>  </a:t>
            </a:r>
            <a:endParaRPr b="0" i="1" sz="2000" u="none" cap="none" strike="noStrike">
              <a:solidFill>
                <a:srgbClr val="8B8B9A"/>
              </a:solidFill>
              <a:latin typeface="Roboto Condensed"/>
              <a:ea typeface="Roboto Condensed"/>
              <a:cs typeface="Roboto Condensed"/>
              <a:sym typeface="Roboto Condensed"/>
            </a:endParaRPr>
          </a:p>
        </p:txBody>
      </p:sp>
      <p:pic>
        <p:nvPicPr>
          <p:cNvPr id="232" name="Google Shape;232;p8"/>
          <p:cNvPicPr preferRelativeResize="0"/>
          <p:nvPr/>
        </p:nvPicPr>
        <p:blipFill rotWithShape="1">
          <a:blip r:embed="rId7">
            <a:alphaModFix/>
          </a:blip>
          <a:srcRect b="0" l="0" r="0" t="0"/>
          <a:stretch/>
        </p:blipFill>
        <p:spPr>
          <a:xfrm>
            <a:off x="12474322" y="2755446"/>
            <a:ext cx="4456711" cy="8398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5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5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5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5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Diagram&#10;&#10;Description automatically generated" id="237" name="Google Shape;237;p9"/>
          <p:cNvPicPr preferRelativeResize="0"/>
          <p:nvPr/>
        </p:nvPicPr>
        <p:blipFill rotWithShape="1">
          <a:blip r:embed="rId3">
            <a:alphaModFix/>
          </a:blip>
          <a:srcRect b="0" l="0" r="26945" t="0"/>
          <a:stretch/>
        </p:blipFill>
        <p:spPr>
          <a:xfrm>
            <a:off x="2148091" y="4463511"/>
            <a:ext cx="10221709" cy="4961041"/>
          </a:xfrm>
          <a:prstGeom prst="rect">
            <a:avLst/>
          </a:prstGeom>
          <a:noFill/>
          <a:ln>
            <a:noFill/>
          </a:ln>
        </p:spPr>
      </p:pic>
      <p:pic>
        <p:nvPicPr>
          <p:cNvPr id="238" name="Google Shape;238;p9"/>
          <p:cNvPicPr preferRelativeResize="0"/>
          <p:nvPr/>
        </p:nvPicPr>
        <p:blipFill rotWithShape="1">
          <a:blip r:embed="rId4">
            <a:alphaModFix/>
          </a:blip>
          <a:srcRect b="0" l="0" r="0" t="0"/>
          <a:stretch/>
        </p:blipFill>
        <p:spPr>
          <a:xfrm>
            <a:off x="-254802" y="446332"/>
            <a:ext cx="2857500" cy="1238250"/>
          </a:xfrm>
          <a:prstGeom prst="rect">
            <a:avLst/>
          </a:prstGeom>
          <a:noFill/>
          <a:ln>
            <a:noFill/>
          </a:ln>
        </p:spPr>
      </p:pic>
      <p:pic>
        <p:nvPicPr>
          <p:cNvPr id="239" name="Google Shape;239;p9"/>
          <p:cNvPicPr preferRelativeResize="0"/>
          <p:nvPr/>
        </p:nvPicPr>
        <p:blipFill rotWithShape="1">
          <a:blip r:embed="rId5">
            <a:alphaModFix/>
          </a:blip>
          <a:srcRect b="0" l="0" r="0" t="0"/>
          <a:stretch/>
        </p:blipFill>
        <p:spPr>
          <a:xfrm>
            <a:off x="0" y="26384"/>
            <a:ext cx="3895374" cy="649229"/>
          </a:xfrm>
          <a:prstGeom prst="rect">
            <a:avLst/>
          </a:prstGeom>
          <a:noFill/>
          <a:ln>
            <a:noFill/>
          </a:ln>
        </p:spPr>
      </p:pic>
      <p:sp>
        <p:nvSpPr>
          <p:cNvPr id="240" name="Google Shape;240;p9"/>
          <p:cNvSpPr txBox="1"/>
          <p:nvPr/>
        </p:nvSpPr>
        <p:spPr>
          <a:xfrm>
            <a:off x="671948" y="1548445"/>
            <a:ext cx="12474036"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Contrastive Frameworks </a:t>
            </a:r>
            <a:r>
              <a:rPr b="1" i="1" lang="en-US" sz="5400" u="none" cap="none" strike="noStrike">
                <a:solidFill>
                  <a:schemeClr val="dk2"/>
                </a:solidFill>
                <a:latin typeface="Roboto Condensed"/>
                <a:ea typeface="Roboto Condensed"/>
                <a:cs typeface="Roboto Condensed"/>
                <a:sym typeface="Roboto Condensed"/>
              </a:rPr>
              <a:t>BarlowTwins</a:t>
            </a:r>
            <a:r>
              <a:rPr b="1" i="0" lang="en-US" sz="5400" u="none" cap="none" strike="noStrike">
                <a:solidFill>
                  <a:schemeClr val="dk1"/>
                </a:solidFill>
                <a:latin typeface="Roboto Condensed"/>
                <a:ea typeface="Roboto Condensed"/>
                <a:cs typeface="Roboto Condensed"/>
                <a:sym typeface="Roboto Condensed"/>
              </a:rPr>
              <a:t> </a:t>
            </a:r>
            <a:endParaRPr b="0" i="0" sz="2800" u="none" cap="none" strike="noStrike">
              <a:solidFill>
                <a:schemeClr val="accent1"/>
              </a:solidFill>
              <a:latin typeface="Roboto Condensed"/>
              <a:ea typeface="Roboto Condensed"/>
              <a:cs typeface="Roboto Condensed"/>
              <a:sym typeface="Roboto Condensed"/>
            </a:endParaRPr>
          </a:p>
        </p:txBody>
      </p:sp>
      <p:cxnSp>
        <p:nvCxnSpPr>
          <p:cNvPr id="241" name="Google Shape;241;p9"/>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242" name="Google Shape;242;p9"/>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6</a:t>
            </a:r>
            <a:endParaRPr b="1" i="0" sz="2000" u="none" cap="none" strike="noStrike">
              <a:solidFill>
                <a:srgbClr val="8B8B9A"/>
              </a:solidFill>
              <a:latin typeface="Roboto"/>
              <a:ea typeface="Roboto"/>
              <a:cs typeface="Roboto"/>
              <a:sym typeface="Roboto"/>
            </a:endParaRPr>
          </a:p>
        </p:txBody>
      </p:sp>
      <p:pic>
        <p:nvPicPr>
          <p:cNvPr descr="Diagram&#10;&#10;Description automatically generated" id="243" name="Google Shape;243;p9"/>
          <p:cNvPicPr preferRelativeResize="0"/>
          <p:nvPr/>
        </p:nvPicPr>
        <p:blipFill rotWithShape="1">
          <a:blip r:embed="rId3">
            <a:alphaModFix/>
          </a:blip>
          <a:srcRect b="0" l="73055" r="-23476" t="0"/>
          <a:stretch/>
        </p:blipFill>
        <p:spPr>
          <a:xfrm>
            <a:off x="12369800" y="4463512"/>
            <a:ext cx="7054850" cy="4961041"/>
          </a:xfrm>
          <a:prstGeom prst="rect">
            <a:avLst/>
          </a:prstGeom>
          <a:noFill/>
          <a:ln>
            <a:noFill/>
          </a:ln>
        </p:spPr>
      </p:pic>
      <p:sp>
        <p:nvSpPr>
          <p:cNvPr id="244" name="Google Shape;244;p9"/>
          <p:cNvSpPr txBox="1"/>
          <p:nvPr/>
        </p:nvSpPr>
        <p:spPr>
          <a:xfrm>
            <a:off x="3006050" y="9664895"/>
            <a:ext cx="12991243" cy="10244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Roboto"/>
                <a:ea typeface="Roboto"/>
                <a:cs typeface="Roboto"/>
                <a:sym typeface="Roboto"/>
              </a:rPr>
              <a:t>[2] </a:t>
            </a:r>
            <a:r>
              <a:rPr b="0" i="0" lang="en-US" sz="1400" u="none" cap="none" strike="noStrike">
                <a:solidFill>
                  <a:srgbClr val="7F7F7F"/>
                </a:solidFill>
                <a:latin typeface="Arial"/>
                <a:ea typeface="Arial"/>
                <a:cs typeface="Arial"/>
                <a:sym typeface="Arial"/>
              </a:rPr>
              <a:t>Zbontar, Jure, et al. "Barlow twins: Self-supervised learning via redundancy reduction." </a:t>
            </a:r>
            <a:r>
              <a:rPr b="0" i="1" lang="en-US" sz="1400" u="none" cap="none" strike="noStrike">
                <a:solidFill>
                  <a:srgbClr val="7F7F7F"/>
                </a:solidFill>
                <a:latin typeface="Arial"/>
                <a:ea typeface="Arial"/>
                <a:cs typeface="Arial"/>
                <a:sym typeface="Arial"/>
              </a:rPr>
              <a:t>arXiv preprint arXiv:2103.03230</a:t>
            </a:r>
            <a:r>
              <a:rPr b="0" i="0" lang="en-US" sz="1400" u="none" cap="none" strike="noStrike">
                <a:solidFill>
                  <a:srgbClr val="7F7F7F"/>
                </a:solidFill>
                <a:latin typeface="Arial"/>
                <a:ea typeface="Arial"/>
                <a:cs typeface="Arial"/>
                <a:sym typeface="Arial"/>
              </a:rPr>
              <a:t> (2021).</a:t>
            </a:r>
            <a:endParaRPr b="0" i="0" sz="1400" u="none" cap="none" strike="noStrike">
              <a:solidFill>
                <a:srgbClr val="7F7F7F"/>
              </a:solidFill>
              <a:latin typeface="Roboto"/>
              <a:ea typeface="Roboto"/>
              <a:cs typeface="Roboto"/>
              <a:sym typeface="Roboto"/>
            </a:endParaRPr>
          </a:p>
        </p:txBody>
      </p:sp>
      <p:sp>
        <p:nvSpPr>
          <p:cNvPr id="245" name="Google Shape;245;p9"/>
          <p:cNvSpPr txBox="1"/>
          <p:nvPr/>
        </p:nvSpPr>
        <p:spPr>
          <a:xfrm>
            <a:off x="671948" y="2385127"/>
            <a:ext cx="17402043" cy="165513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MoCo</a:t>
            </a:r>
            <a:r>
              <a:rPr b="1" i="0" lang="en-US" sz="2800" u="none" cap="none" strike="noStrike">
                <a:solidFill>
                  <a:srgbClr val="000000"/>
                </a:solidFill>
                <a:latin typeface="Arial"/>
                <a:ea typeface="Arial"/>
                <a:cs typeface="Arial"/>
                <a:sym typeface="Arial"/>
              </a:rPr>
              <a:t> </a:t>
            </a:r>
            <a:r>
              <a:rPr b="1" i="0" lang="en-US" sz="2800" u="none" cap="none" strike="noStrike">
                <a:solidFill>
                  <a:srgbClr val="FF0000"/>
                </a:solidFill>
                <a:latin typeface="Arial"/>
                <a:ea typeface="Arial"/>
                <a:cs typeface="Arial"/>
                <a:sym typeface="Arial"/>
              </a:rPr>
              <a:t>Loss</a:t>
            </a:r>
            <a:r>
              <a:rPr b="1" i="0" lang="en-US" sz="2800" u="none" cap="none" strike="noStrike">
                <a:solidFill>
                  <a:srgbClr val="000000"/>
                </a:solidFill>
                <a:latin typeface="Arial"/>
                <a:ea typeface="Arial"/>
                <a:cs typeface="Arial"/>
                <a:sym typeface="Arial"/>
              </a:rPr>
              <a:t>           :</a:t>
            </a:r>
            <a:r>
              <a:rPr b="0" i="0" lang="en-US" sz="2800" u="none" cap="none" strike="noStrike">
                <a:solidFill>
                  <a:srgbClr val="000000"/>
                </a:solidFill>
                <a:latin typeface="Arial"/>
                <a:ea typeface="Arial"/>
                <a:cs typeface="Arial"/>
                <a:sym typeface="Arial"/>
              </a:rPr>
              <a:t> It required negative pairs (Dissimilar)</a:t>
            </a:r>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BarlowTwins Loss : </a:t>
            </a:r>
            <a:r>
              <a:rPr b="0" i="0" lang="en-US" sz="2800" u="none" cap="none" strike="noStrike">
                <a:solidFill>
                  <a:schemeClr val="dk1"/>
                </a:solidFill>
                <a:latin typeface="Roboto"/>
                <a:ea typeface="Roboto"/>
                <a:cs typeface="Roboto"/>
                <a:sym typeface="Roboto"/>
              </a:rPr>
              <a:t>It DOES NOT require negative pairs</a:t>
            </a:r>
            <a:endParaRPr/>
          </a:p>
          <a:p>
            <a:pPr indent="0" lvl="0" marL="0" marR="0" rtl="0" algn="l">
              <a:lnSpc>
                <a:spcPct val="107000"/>
              </a:lnSpc>
              <a:spcBef>
                <a:spcPts val="800"/>
              </a:spcBef>
              <a:spcAft>
                <a:spcPts val="0"/>
              </a:spcAft>
              <a:buNone/>
            </a:pPr>
            <a:r>
              <a:t/>
            </a:r>
            <a:endParaRPr b="0" i="0" sz="2800" u="none" cap="none" strike="noStrike">
              <a:solidFill>
                <a:schemeClr val="dk1"/>
              </a:solidFill>
              <a:latin typeface="Roboto"/>
              <a:ea typeface="Roboto"/>
              <a:cs typeface="Roboto"/>
              <a:sym typeface="Roboto"/>
            </a:endParaRPr>
          </a:p>
        </p:txBody>
      </p:sp>
      <p:sp>
        <p:nvSpPr>
          <p:cNvPr id="246" name="Google Shape;246;p9"/>
          <p:cNvSpPr txBox="1"/>
          <p:nvPr/>
        </p:nvSpPr>
        <p:spPr>
          <a:xfrm>
            <a:off x="6359947" y="6632149"/>
            <a:ext cx="2528256"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Share Weights</a:t>
            </a:r>
            <a:endParaRPr/>
          </a:p>
        </p:txBody>
      </p:sp>
      <p:sp>
        <p:nvSpPr>
          <p:cNvPr id="247" name="Google Shape;247;p9"/>
          <p:cNvSpPr/>
          <p:nvPr/>
        </p:nvSpPr>
        <p:spPr>
          <a:xfrm>
            <a:off x="5778500" y="6457950"/>
            <a:ext cx="412750" cy="876300"/>
          </a:xfrm>
          <a:prstGeom prst="upDownArrow">
            <a:avLst>
              <a:gd fmla="val 50000" name="adj1"/>
              <a:gd fmla="val 50000" name="adj2"/>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p:nvPr/>
        </p:nvSpPr>
        <p:spPr>
          <a:xfrm>
            <a:off x="9091399" y="6457950"/>
            <a:ext cx="412750" cy="876300"/>
          </a:xfrm>
          <a:prstGeom prst="upDownArrow">
            <a:avLst>
              <a:gd fmla="val 50000" name="adj1"/>
              <a:gd fmla="val 50000" name="adj2"/>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9"/>
          <p:cNvSpPr/>
          <p:nvPr/>
        </p:nvSpPr>
        <p:spPr>
          <a:xfrm rot="-5400000">
            <a:off x="13301082" y="5597242"/>
            <a:ext cx="965199" cy="651829"/>
          </a:xfrm>
          <a:prstGeom prst="bentUpArrow">
            <a:avLst>
              <a:gd fmla="val 8990" name="adj1"/>
              <a:gd fmla="val 11287" name="adj2"/>
              <a:gd fmla="val 20900" name="adj3"/>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p:nvPr/>
        </p:nvSpPr>
        <p:spPr>
          <a:xfrm flipH="1" rot="-5400000">
            <a:off x="13258350" y="7441854"/>
            <a:ext cx="1050664" cy="651829"/>
          </a:xfrm>
          <a:prstGeom prst="bentUpArrow">
            <a:avLst>
              <a:gd fmla="val 8990" name="adj1"/>
              <a:gd fmla="val 11287" name="adj2"/>
              <a:gd fmla="val 20900" name="adj3"/>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9"/>
          <p:cNvSpPr/>
          <p:nvPr/>
        </p:nvSpPr>
        <p:spPr>
          <a:xfrm>
            <a:off x="14159230" y="7856452"/>
            <a:ext cx="1322070" cy="3740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a:off x="10781783" y="5196627"/>
            <a:ext cx="52994" cy="1023018"/>
          </a:xfrm>
          <a:prstGeom prst="rect">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11228088" y="7583143"/>
            <a:ext cx="63585" cy="948381"/>
          </a:xfrm>
          <a:prstGeom prst="rect">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txBox="1"/>
          <p:nvPr/>
        </p:nvSpPr>
        <p:spPr>
          <a:xfrm>
            <a:off x="10341980" y="6104248"/>
            <a:ext cx="270992"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i</a:t>
            </a:r>
            <a:endParaRPr b="1" i="0" sz="2800" u="none" cap="none" strike="noStrike">
              <a:solidFill>
                <a:srgbClr val="FF0000"/>
              </a:solidFill>
              <a:latin typeface="Roboto"/>
              <a:ea typeface="Roboto"/>
              <a:cs typeface="Roboto"/>
              <a:sym typeface="Roboto"/>
            </a:endParaRPr>
          </a:p>
        </p:txBody>
      </p:sp>
      <p:sp>
        <p:nvSpPr>
          <p:cNvPr id="255" name="Google Shape;255;p9"/>
          <p:cNvSpPr txBox="1"/>
          <p:nvPr/>
        </p:nvSpPr>
        <p:spPr>
          <a:xfrm>
            <a:off x="11194497" y="8632701"/>
            <a:ext cx="269436"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j</a:t>
            </a:r>
            <a:endParaRPr/>
          </a:p>
        </p:txBody>
      </p:sp>
      <p:pic>
        <p:nvPicPr>
          <p:cNvPr id="256" name="Google Shape;256;p9"/>
          <p:cNvPicPr preferRelativeResize="0"/>
          <p:nvPr/>
        </p:nvPicPr>
        <p:blipFill rotWithShape="1">
          <a:blip r:embed="rId6">
            <a:alphaModFix/>
          </a:blip>
          <a:srcRect b="0" l="0" r="0" t="0"/>
          <a:stretch/>
        </p:blipFill>
        <p:spPr>
          <a:xfrm>
            <a:off x="11997778" y="1543024"/>
            <a:ext cx="4777688" cy="1355292"/>
          </a:xfrm>
          <a:prstGeom prst="rect">
            <a:avLst/>
          </a:prstGeom>
          <a:noFill/>
          <a:ln>
            <a:noFill/>
          </a:ln>
        </p:spPr>
      </p:pic>
      <p:pic>
        <p:nvPicPr>
          <p:cNvPr id="257" name="Google Shape;257;p9"/>
          <p:cNvPicPr preferRelativeResize="0"/>
          <p:nvPr/>
        </p:nvPicPr>
        <p:blipFill rotWithShape="1">
          <a:blip r:embed="rId7">
            <a:alphaModFix/>
          </a:blip>
          <a:srcRect b="0" l="0" r="0" t="0"/>
          <a:stretch/>
        </p:blipFill>
        <p:spPr>
          <a:xfrm>
            <a:off x="11997778" y="2909275"/>
            <a:ext cx="6076213" cy="1554235"/>
          </a:xfrm>
          <a:prstGeom prst="rect">
            <a:avLst/>
          </a:prstGeom>
          <a:noFill/>
          <a:ln>
            <a:noFill/>
          </a:ln>
        </p:spPr>
      </p:pic>
      <p:sp>
        <p:nvSpPr>
          <p:cNvPr id="258" name="Google Shape;258;p9"/>
          <p:cNvSpPr/>
          <p:nvPr/>
        </p:nvSpPr>
        <p:spPr>
          <a:xfrm>
            <a:off x="12741822" y="6463342"/>
            <a:ext cx="77637" cy="6362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5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5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5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11"/>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264" name="Google Shape;264;p11"/>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265" name="Google Shape;265;p11"/>
          <p:cNvSpPr txBox="1"/>
          <p:nvPr/>
        </p:nvSpPr>
        <p:spPr>
          <a:xfrm>
            <a:off x="671948" y="1548445"/>
            <a:ext cx="809436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Multimodal </a:t>
            </a:r>
            <a:r>
              <a:rPr b="1" i="1" lang="en-US" sz="5400" u="none" cap="none" strike="noStrike">
                <a:solidFill>
                  <a:schemeClr val="dk2"/>
                </a:solidFill>
                <a:latin typeface="Roboto Condensed"/>
                <a:ea typeface="Roboto Condensed"/>
                <a:cs typeface="Roboto Condensed"/>
                <a:sym typeface="Roboto Condensed"/>
              </a:rPr>
              <a:t>ViLT</a:t>
            </a:r>
            <a:r>
              <a:rPr b="1" i="0" lang="en-US" sz="5400" u="none" cap="none" strike="noStrike">
                <a:solidFill>
                  <a:schemeClr val="dk1"/>
                </a:solidFill>
                <a:latin typeface="Roboto Condensed"/>
                <a:ea typeface="Roboto Condensed"/>
                <a:cs typeface="Roboto Condensed"/>
                <a:sym typeface="Roboto Condensed"/>
              </a:rPr>
              <a:t> </a:t>
            </a:r>
            <a:endParaRPr b="0" i="0" sz="2800" u="none" cap="none" strike="noStrike">
              <a:solidFill>
                <a:schemeClr val="accent1"/>
              </a:solidFill>
              <a:latin typeface="Roboto Condensed"/>
              <a:ea typeface="Roboto Condensed"/>
              <a:cs typeface="Roboto Condensed"/>
              <a:sym typeface="Roboto Condensed"/>
            </a:endParaRPr>
          </a:p>
        </p:txBody>
      </p:sp>
      <p:cxnSp>
        <p:nvCxnSpPr>
          <p:cNvPr id="266" name="Google Shape;266;p11"/>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267" name="Google Shape;267;p11"/>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5</a:t>
            </a:r>
            <a:endParaRPr b="1" i="0" sz="2000" u="none" cap="none" strike="noStrike">
              <a:solidFill>
                <a:srgbClr val="8B8B9A"/>
              </a:solidFill>
              <a:latin typeface="Roboto"/>
              <a:ea typeface="Roboto"/>
              <a:cs typeface="Roboto"/>
              <a:sym typeface="Roboto"/>
            </a:endParaRPr>
          </a:p>
        </p:txBody>
      </p:sp>
      <p:sp>
        <p:nvSpPr>
          <p:cNvPr id="268" name="Google Shape;268;p11"/>
          <p:cNvSpPr txBox="1"/>
          <p:nvPr/>
        </p:nvSpPr>
        <p:spPr>
          <a:xfrm>
            <a:off x="3006050" y="9664895"/>
            <a:ext cx="12991243" cy="10244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Roboto"/>
                <a:ea typeface="Roboto"/>
                <a:cs typeface="Roboto"/>
                <a:sym typeface="Roboto"/>
              </a:rPr>
              <a:t>[3] </a:t>
            </a:r>
            <a:r>
              <a:rPr b="0" i="0" lang="en-US" sz="1400" u="none" cap="none" strike="noStrike">
                <a:solidFill>
                  <a:srgbClr val="7F7F7F"/>
                </a:solidFill>
                <a:latin typeface="Arial"/>
                <a:ea typeface="Arial"/>
                <a:cs typeface="Arial"/>
                <a:sym typeface="Arial"/>
              </a:rPr>
              <a:t>Kim, Wonjae, Bokyung Son, and Ildoo Kim. "Vilt: Vision-and-language transformer without convolution or region supervision." </a:t>
            </a:r>
            <a:r>
              <a:rPr b="0" i="1" lang="en-US" sz="1400" u="none" cap="none" strike="noStrike">
                <a:solidFill>
                  <a:srgbClr val="7F7F7F"/>
                </a:solidFill>
                <a:latin typeface="Arial"/>
                <a:ea typeface="Arial"/>
                <a:cs typeface="Arial"/>
                <a:sym typeface="Arial"/>
              </a:rPr>
              <a:t>arXiv preprint arXiv:2102.03334</a:t>
            </a:r>
            <a:r>
              <a:rPr b="0" i="0" lang="en-US" sz="1400" u="none" cap="none" strike="noStrike">
                <a:solidFill>
                  <a:srgbClr val="7F7F7F"/>
                </a:solidFill>
                <a:latin typeface="Arial"/>
                <a:ea typeface="Arial"/>
                <a:cs typeface="Arial"/>
                <a:sym typeface="Arial"/>
              </a:rPr>
              <a:t> (2021).</a:t>
            </a:r>
            <a:endParaRPr b="0" i="0" sz="1400" u="none" cap="none" strike="noStrike">
              <a:solidFill>
                <a:srgbClr val="7F7F7F"/>
              </a:solidFill>
              <a:latin typeface="Roboto"/>
              <a:ea typeface="Roboto"/>
              <a:cs typeface="Roboto"/>
              <a:sym typeface="Roboto"/>
            </a:endParaRPr>
          </a:p>
        </p:txBody>
      </p:sp>
      <p:sp>
        <p:nvSpPr>
          <p:cNvPr id="269" name="Google Shape;269;p11"/>
          <p:cNvSpPr txBox="1"/>
          <p:nvPr/>
        </p:nvSpPr>
        <p:spPr>
          <a:xfrm>
            <a:off x="671948" y="2385127"/>
            <a:ext cx="17402043" cy="221874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000000"/>
                </a:solidFill>
                <a:latin typeface="Arial"/>
                <a:ea typeface="Arial"/>
                <a:cs typeface="Arial"/>
                <a:sym typeface="Arial"/>
              </a:rPr>
              <a:t>Our need        :</a:t>
            </a:r>
            <a:r>
              <a:rPr b="0" i="0" lang="en-US" sz="2800" u="none" cap="none" strike="noStrike">
                <a:solidFill>
                  <a:srgbClr val="000000"/>
                </a:solidFill>
                <a:latin typeface="Arial"/>
                <a:ea typeface="Arial"/>
                <a:cs typeface="Arial"/>
                <a:sym typeface="Arial"/>
              </a:rPr>
              <a:t> Need Multimodal with fast computation  </a:t>
            </a:r>
            <a:endParaRPr/>
          </a:p>
          <a:p>
            <a:pPr indent="0" lvl="0" marL="0" marR="0" rtl="0" algn="l">
              <a:lnSpc>
                <a:spcPct val="107000"/>
              </a:lnSpc>
              <a:spcBef>
                <a:spcPts val="800"/>
              </a:spcBef>
              <a:spcAft>
                <a:spcPts val="0"/>
              </a:spcAft>
              <a:buNone/>
            </a:pPr>
            <a:r>
              <a:rPr b="1" i="0" lang="en-US" sz="2800" u="none" cap="none" strike="noStrike">
                <a:solidFill>
                  <a:srgbClr val="FF0000"/>
                </a:solidFill>
                <a:latin typeface="Roboto"/>
                <a:ea typeface="Roboto"/>
                <a:cs typeface="Roboto"/>
                <a:sym typeface="Roboto"/>
              </a:rPr>
              <a:t>The Problem</a:t>
            </a:r>
            <a:r>
              <a:rPr b="1" i="0" lang="en-US" sz="2800" u="none" cap="none" strike="noStrike">
                <a:solidFill>
                  <a:schemeClr val="dk1"/>
                </a:solidFill>
                <a:latin typeface="Roboto"/>
                <a:ea typeface="Roboto"/>
                <a:cs typeface="Roboto"/>
                <a:sym typeface="Roboto"/>
              </a:rPr>
              <a:t>   : </a:t>
            </a:r>
            <a:r>
              <a:rPr b="0" i="0" lang="en-US" sz="2800" u="none" cap="none" strike="noStrike">
                <a:solidFill>
                  <a:schemeClr val="dk1"/>
                </a:solidFill>
                <a:latin typeface="Roboto"/>
                <a:ea typeface="Roboto"/>
                <a:cs typeface="Roboto"/>
                <a:sym typeface="Roboto"/>
              </a:rPr>
              <a:t>Heavy Image features extractor</a:t>
            </a:r>
            <a:endParaRPr b="0" i="0" sz="2800" u="none" cap="none" strike="noStrike">
              <a:solidFill>
                <a:schemeClr val="accent6"/>
              </a:solidFill>
              <a:latin typeface="Roboto"/>
              <a:ea typeface="Roboto"/>
              <a:cs typeface="Roboto"/>
              <a:sym typeface="Roboto"/>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The Solution   : </a:t>
            </a:r>
            <a:r>
              <a:rPr b="0" i="0" lang="en-US" sz="2800" u="none" cap="none" strike="noStrike">
                <a:solidFill>
                  <a:schemeClr val="dk1"/>
                </a:solidFill>
                <a:latin typeface="Roboto"/>
                <a:ea typeface="Roboto"/>
                <a:cs typeface="Roboto"/>
                <a:sym typeface="Roboto"/>
              </a:rPr>
              <a:t>Use Vision transformer</a:t>
            </a:r>
            <a:endParaRPr/>
          </a:p>
          <a:p>
            <a:pPr indent="0" lvl="0" marL="0" marR="0" rtl="0" algn="l">
              <a:lnSpc>
                <a:spcPct val="107000"/>
              </a:lnSpc>
              <a:spcBef>
                <a:spcPts val="800"/>
              </a:spcBef>
              <a:spcAft>
                <a:spcPts val="0"/>
              </a:spcAft>
              <a:buNone/>
            </a:pPr>
            <a:r>
              <a:t/>
            </a:r>
            <a:endParaRPr b="0" i="0" sz="2800" u="none" cap="none" strike="noStrike">
              <a:solidFill>
                <a:schemeClr val="dk1"/>
              </a:solidFill>
              <a:latin typeface="Roboto"/>
              <a:ea typeface="Roboto"/>
              <a:cs typeface="Roboto"/>
              <a:sym typeface="Roboto"/>
            </a:endParaRPr>
          </a:p>
        </p:txBody>
      </p:sp>
      <p:pic>
        <p:nvPicPr>
          <p:cNvPr descr="Timeline&#10;&#10;Description automatically generated" id="270" name="Google Shape;270;p11"/>
          <p:cNvPicPr preferRelativeResize="0"/>
          <p:nvPr/>
        </p:nvPicPr>
        <p:blipFill rotWithShape="1">
          <a:blip r:embed="rId5">
            <a:alphaModFix/>
          </a:blip>
          <a:srcRect b="0" l="0" r="57130" t="91376"/>
          <a:stretch/>
        </p:blipFill>
        <p:spPr>
          <a:xfrm>
            <a:off x="2602699" y="8858250"/>
            <a:ext cx="6109502" cy="440328"/>
          </a:xfrm>
          <a:prstGeom prst="rect">
            <a:avLst/>
          </a:prstGeom>
          <a:noFill/>
          <a:ln>
            <a:noFill/>
          </a:ln>
        </p:spPr>
      </p:pic>
      <p:pic>
        <p:nvPicPr>
          <p:cNvPr descr="Timeline&#10;&#10;Description automatically generated" id="271" name="Google Shape;271;p11"/>
          <p:cNvPicPr preferRelativeResize="0"/>
          <p:nvPr/>
        </p:nvPicPr>
        <p:blipFill rotWithShape="1">
          <a:blip r:embed="rId5">
            <a:alphaModFix/>
          </a:blip>
          <a:srcRect b="0" l="85910" r="0" t="76700"/>
          <a:stretch/>
        </p:blipFill>
        <p:spPr>
          <a:xfrm>
            <a:off x="14846300" y="8108950"/>
            <a:ext cx="2008024" cy="1189629"/>
          </a:xfrm>
          <a:prstGeom prst="rect">
            <a:avLst/>
          </a:prstGeom>
          <a:noFill/>
          <a:ln>
            <a:noFill/>
          </a:ln>
        </p:spPr>
      </p:pic>
      <p:pic>
        <p:nvPicPr>
          <p:cNvPr descr="Timeline&#10;&#10;Description automatically generated" id="272" name="Google Shape;272;p11"/>
          <p:cNvPicPr preferRelativeResize="0"/>
          <p:nvPr/>
        </p:nvPicPr>
        <p:blipFill rotWithShape="1">
          <a:blip r:embed="rId5">
            <a:alphaModFix/>
          </a:blip>
          <a:srcRect b="0" l="42868" r="0" t="77696"/>
          <a:stretch/>
        </p:blipFill>
        <p:spPr>
          <a:xfrm>
            <a:off x="8712199" y="8169140"/>
            <a:ext cx="8142125" cy="1138829"/>
          </a:xfrm>
          <a:prstGeom prst="rect">
            <a:avLst/>
          </a:prstGeom>
          <a:noFill/>
          <a:ln>
            <a:noFill/>
          </a:ln>
        </p:spPr>
      </p:pic>
      <p:grpSp>
        <p:nvGrpSpPr>
          <p:cNvPr id="273" name="Google Shape;273;p11"/>
          <p:cNvGrpSpPr/>
          <p:nvPr/>
        </p:nvGrpSpPr>
        <p:grpSpPr>
          <a:xfrm>
            <a:off x="2602696" y="5440558"/>
            <a:ext cx="14251626" cy="3858021"/>
            <a:chOff x="2602696" y="5440558"/>
            <a:chExt cx="14251626" cy="3858021"/>
          </a:xfrm>
        </p:grpSpPr>
        <p:pic>
          <p:nvPicPr>
            <p:cNvPr descr="Timeline&#10;&#10;Description automatically generated" id="274" name="Google Shape;274;p11"/>
            <p:cNvPicPr preferRelativeResize="0"/>
            <p:nvPr/>
          </p:nvPicPr>
          <p:blipFill rotWithShape="1">
            <a:blip r:embed="rId5">
              <a:alphaModFix/>
            </a:blip>
            <a:srcRect b="0" l="0" r="57130" t="24442"/>
            <a:stretch/>
          </p:blipFill>
          <p:spPr>
            <a:xfrm>
              <a:off x="2602696" y="5440558"/>
              <a:ext cx="6109502" cy="3858021"/>
            </a:xfrm>
            <a:prstGeom prst="rect">
              <a:avLst/>
            </a:prstGeom>
            <a:noFill/>
            <a:ln>
              <a:noFill/>
            </a:ln>
          </p:spPr>
        </p:pic>
        <p:pic>
          <p:nvPicPr>
            <p:cNvPr descr="Timeline&#10;&#10;Description automatically generated" id="275" name="Google Shape;275;p11"/>
            <p:cNvPicPr preferRelativeResize="0"/>
            <p:nvPr/>
          </p:nvPicPr>
          <p:blipFill rotWithShape="1">
            <a:blip r:embed="rId5">
              <a:alphaModFix/>
            </a:blip>
            <a:srcRect b="0" l="42868" r="0" t="24442"/>
            <a:stretch/>
          </p:blipFill>
          <p:spPr>
            <a:xfrm>
              <a:off x="8712198" y="5440558"/>
              <a:ext cx="8142125" cy="3858021"/>
            </a:xfrm>
            <a:prstGeom prst="rect">
              <a:avLst/>
            </a:prstGeom>
            <a:noFill/>
            <a:ln>
              <a:noFill/>
            </a:ln>
          </p:spPr>
        </p:pic>
      </p:grpSp>
      <p:sp>
        <p:nvSpPr>
          <p:cNvPr id="276" name="Google Shape;276;p11"/>
          <p:cNvSpPr txBox="1"/>
          <p:nvPr/>
        </p:nvSpPr>
        <p:spPr>
          <a:xfrm>
            <a:off x="4492916" y="4430091"/>
            <a:ext cx="4544834"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CLS : Joint-Representation</a:t>
            </a:r>
            <a:endParaRPr/>
          </a:p>
        </p:txBody>
      </p:sp>
      <p:sp>
        <p:nvSpPr>
          <p:cNvPr id="277" name="Google Shape;277;p11"/>
          <p:cNvSpPr/>
          <p:nvPr/>
        </p:nvSpPr>
        <p:spPr>
          <a:xfrm>
            <a:off x="2602696" y="4213320"/>
            <a:ext cx="1489588" cy="860922"/>
          </a:xfrm>
          <a:prstGeom prst="roundRect">
            <a:avLst>
              <a:gd fmla="val 16667" name="adj"/>
            </a:avLst>
          </a:prstGeom>
          <a:solidFill>
            <a:srgbClr val="A5A5E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Pooler</a:t>
            </a:r>
            <a:endParaRPr b="0" i="0" sz="1800" u="none" cap="none" strike="noStrike">
              <a:solidFill>
                <a:schemeClr val="dk1"/>
              </a:solidFill>
              <a:latin typeface="Arial"/>
              <a:ea typeface="Arial"/>
              <a:cs typeface="Arial"/>
              <a:sym typeface="Arial"/>
            </a:endParaRPr>
          </a:p>
        </p:txBody>
      </p:sp>
      <p:sp>
        <p:nvSpPr>
          <p:cNvPr id="278" name="Google Shape;278;p11"/>
          <p:cNvSpPr/>
          <p:nvPr/>
        </p:nvSpPr>
        <p:spPr>
          <a:xfrm>
            <a:off x="3092450" y="5110898"/>
            <a:ext cx="304800" cy="287668"/>
          </a:xfrm>
          <a:prstGeom prst="upArrow">
            <a:avLst>
              <a:gd fmla="val 50000" name="adj1"/>
              <a:gd fmla="val 50000" name="adj2"/>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11"/>
          <p:cNvSpPr/>
          <p:nvPr/>
        </p:nvSpPr>
        <p:spPr>
          <a:xfrm rot="5400000">
            <a:off x="4140200" y="4550208"/>
            <a:ext cx="304800" cy="287668"/>
          </a:xfrm>
          <a:prstGeom prst="upArrow">
            <a:avLst>
              <a:gd fmla="val 50000" name="adj1"/>
              <a:gd fmla="val 50000" name="adj2"/>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11"/>
          <p:cNvSpPr/>
          <p:nvPr/>
        </p:nvSpPr>
        <p:spPr>
          <a:xfrm>
            <a:off x="2634305" y="6861197"/>
            <a:ext cx="712145" cy="636671"/>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11"/>
          <p:cNvSpPr/>
          <p:nvPr/>
        </p:nvSpPr>
        <p:spPr>
          <a:xfrm>
            <a:off x="8066868" y="6917076"/>
            <a:ext cx="712145" cy="636671"/>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Effect filter="fade" transition="in">
                                      <p:cBhvr>
                                        <p:cTn dur="500"/>
                                        <p:tgtEl>
                                          <p:spTgt spid="2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Effect filter="fade" transition="in">
                                      <p:cBhvr>
                                        <p:cTn dur="500"/>
                                        <p:tgtEl>
                                          <p:spTgt spid="2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Effect filter="fade" transition="in">
                                      <p:cBhvr>
                                        <p:cTn dur="500"/>
                                        <p:tgtEl>
                                          <p:spTgt spid="2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Effect filter="fade" transition="in">
                                      <p:cBhvr>
                                        <p:cTn dur="500"/>
                                        <p:tgtEl>
                                          <p:spTgt spid="2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cxnSp>
        <p:nvCxnSpPr>
          <p:cNvPr id="286" name="Google Shape;286;p12"/>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287" name="Google Shape;287;p12"/>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6</a:t>
            </a:r>
            <a:endParaRPr b="1" i="0" sz="2000" u="none" cap="none" strike="noStrike">
              <a:solidFill>
                <a:srgbClr val="8B8B9A"/>
              </a:solidFill>
              <a:latin typeface="Roboto"/>
              <a:ea typeface="Roboto"/>
              <a:cs typeface="Roboto"/>
              <a:sym typeface="Roboto"/>
            </a:endParaRPr>
          </a:p>
        </p:txBody>
      </p:sp>
      <p:pic>
        <p:nvPicPr>
          <p:cNvPr id="288" name="Google Shape;288;p12"/>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289" name="Google Shape;289;p12"/>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290" name="Google Shape;290;p12"/>
          <p:cNvSpPr txBox="1"/>
          <p:nvPr/>
        </p:nvSpPr>
        <p:spPr>
          <a:xfrm>
            <a:off x="671948" y="1548445"/>
            <a:ext cx="9901225"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Robust Multi Modal Framework</a:t>
            </a:r>
            <a:endParaRPr b="0" i="0" sz="2800" u="none" cap="none" strike="noStrike">
              <a:solidFill>
                <a:schemeClr val="accent1"/>
              </a:solidFill>
              <a:latin typeface="Roboto Condensed"/>
              <a:ea typeface="Roboto Condensed"/>
              <a:cs typeface="Roboto Condensed"/>
              <a:sym typeface="Roboto Condensed"/>
            </a:endParaRPr>
          </a:p>
        </p:txBody>
      </p:sp>
      <p:pic>
        <p:nvPicPr>
          <p:cNvPr descr="Text&#10;&#10;Description automatically generated" id="291" name="Google Shape;291;p12"/>
          <p:cNvPicPr preferRelativeResize="0"/>
          <p:nvPr/>
        </p:nvPicPr>
        <p:blipFill rotWithShape="1">
          <a:blip r:embed="rId5">
            <a:alphaModFix/>
          </a:blip>
          <a:srcRect b="0" l="0" r="0" t="0"/>
          <a:stretch/>
        </p:blipFill>
        <p:spPr>
          <a:xfrm>
            <a:off x="6256547" y="26383"/>
            <a:ext cx="12017464" cy="1522061"/>
          </a:xfrm>
          <a:prstGeom prst="rect">
            <a:avLst/>
          </a:prstGeom>
          <a:noFill/>
          <a:ln>
            <a:noFill/>
          </a:ln>
        </p:spPr>
      </p:pic>
      <p:pic>
        <p:nvPicPr>
          <p:cNvPr descr="Diagram&#10;&#10;Description automatically generated" id="292" name="Google Shape;292;p12"/>
          <p:cNvPicPr preferRelativeResize="0"/>
          <p:nvPr/>
        </p:nvPicPr>
        <p:blipFill rotWithShape="1">
          <a:blip r:embed="rId6">
            <a:alphaModFix/>
          </a:blip>
          <a:srcRect b="0" l="0" r="0" t="0"/>
          <a:stretch/>
        </p:blipFill>
        <p:spPr>
          <a:xfrm>
            <a:off x="3642024" y="3301773"/>
            <a:ext cx="11003952" cy="5418359"/>
          </a:xfrm>
          <a:prstGeom prst="rect">
            <a:avLst/>
          </a:prstGeom>
          <a:noFill/>
          <a:ln>
            <a:noFill/>
          </a:ln>
        </p:spPr>
      </p:pic>
      <p:pic>
        <p:nvPicPr>
          <p:cNvPr descr="Diagram, schematic&#10;&#10;Description automatically generated" id="293" name="Google Shape;293;p12"/>
          <p:cNvPicPr preferRelativeResize="0"/>
          <p:nvPr/>
        </p:nvPicPr>
        <p:blipFill rotWithShape="1">
          <a:blip r:embed="rId7">
            <a:alphaModFix/>
          </a:blip>
          <a:srcRect b="65629" l="67985" r="23882" t="27395"/>
          <a:stretch/>
        </p:blipFill>
        <p:spPr>
          <a:xfrm>
            <a:off x="11057467" y="4609454"/>
            <a:ext cx="904240" cy="522035"/>
          </a:xfrm>
          <a:prstGeom prst="rect">
            <a:avLst/>
          </a:prstGeom>
          <a:noFill/>
          <a:ln>
            <a:noFill/>
          </a:ln>
        </p:spPr>
      </p:pic>
      <p:pic>
        <p:nvPicPr>
          <p:cNvPr descr="Diagram, schematic&#10;&#10;Description automatically generated" id="294" name="Google Shape;294;p12"/>
          <p:cNvPicPr preferRelativeResize="0"/>
          <p:nvPr/>
        </p:nvPicPr>
        <p:blipFill rotWithShape="1">
          <a:blip r:embed="rId7">
            <a:alphaModFix/>
          </a:blip>
          <a:srcRect b="14402" l="10501" r="35015" t="80262"/>
          <a:stretch/>
        </p:blipFill>
        <p:spPr>
          <a:xfrm>
            <a:off x="3663613" y="9298942"/>
            <a:ext cx="6058496" cy="400110"/>
          </a:xfrm>
          <a:prstGeom prst="rect">
            <a:avLst/>
          </a:prstGeom>
          <a:noFill/>
          <a:ln>
            <a:noFill/>
          </a:ln>
        </p:spPr>
      </p:pic>
      <p:grpSp>
        <p:nvGrpSpPr>
          <p:cNvPr id="295" name="Google Shape;295;p12"/>
          <p:cNvGrpSpPr/>
          <p:nvPr/>
        </p:nvGrpSpPr>
        <p:grpSpPr>
          <a:xfrm>
            <a:off x="4450080" y="3018617"/>
            <a:ext cx="9735821" cy="2484713"/>
            <a:chOff x="4450080" y="3018617"/>
            <a:chExt cx="9735821" cy="2484713"/>
          </a:xfrm>
        </p:grpSpPr>
        <p:sp>
          <p:nvSpPr>
            <p:cNvPr id="296" name="Google Shape;296;p12"/>
            <p:cNvSpPr/>
            <p:nvPr/>
          </p:nvSpPr>
          <p:spPr>
            <a:xfrm rot="-5400000">
              <a:off x="8129061" y="-553510"/>
              <a:ext cx="2468030" cy="9645650"/>
            </a:xfrm>
            <a:prstGeom prst="bentUpArrow">
              <a:avLst>
                <a:gd fmla="val 3803" name="adj1"/>
                <a:gd fmla="val 910" name="adj2"/>
                <a:gd fmla="val 0"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12"/>
            <p:cNvSpPr/>
            <p:nvPr/>
          </p:nvSpPr>
          <p:spPr>
            <a:xfrm>
              <a:off x="4450080" y="3018617"/>
              <a:ext cx="256539" cy="2468031"/>
            </a:xfrm>
            <a:prstGeom prst="downArrow">
              <a:avLst>
                <a:gd fmla="val 50000" name="adj1"/>
                <a:gd fmla="val 50000" name="adj2"/>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98" name="Google Shape;298;p12"/>
          <p:cNvSpPr txBox="1"/>
          <p:nvPr/>
        </p:nvSpPr>
        <p:spPr>
          <a:xfrm>
            <a:off x="6404387" y="2448146"/>
            <a:ext cx="2475358"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Image attacks</a:t>
            </a:r>
            <a:endParaRPr/>
          </a:p>
        </p:txBody>
      </p:sp>
      <p:sp>
        <p:nvSpPr>
          <p:cNvPr id="299" name="Google Shape;299;p12"/>
          <p:cNvSpPr/>
          <p:nvPr/>
        </p:nvSpPr>
        <p:spPr>
          <a:xfrm rot="5400000">
            <a:off x="11539007" y="7583838"/>
            <a:ext cx="695327" cy="911225"/>
          </a:xfrm>
          <a:prstGeom prst="bentUpArrow">
            <a:avLst>
              <a:gd fmla="val 25000" name="adj1"/>
              <a:gd fmla="val 25000" name="adj2"/>
              <a:gd fmla="val 25000" name="adj3"/>
            </a:avLst>
          </a:prstGeom>
          <a:solidFill>
            <a:schemeClr val="accent1"/>
          </a:solidFill>
          <a:ln cap="flat" cmpd="sng" w="25400">
            <a:solidFill>
              <a:srgbClr val="168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12"/>
          <p:cNvSpPr/>
          <p:nvPr/>
        </p:nvSpPr>
        <p:spPr>
          <a:xfrm rot="-5400000">
            <a:off x="12442720" y="4073800"/>
            <a:ext cx="965199" cy="1927225"/>
          </a:xfrm>
          <a:prstGeom prst="bentUpArrow">
            <a:avLst>
              <a:gd fmla="val 8990" name="adj1"/>
              <a:gd fmla="val 11287" name="adj2"/>
              <a:gd fmla="val 20900" name="adj3"/>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1" name="Google Shape;301;p12"/>
          <p:cNvGrpSpPr/>
          <p:nvPr/>
        </p:nvGrpSpPr>
        <p:grpSpPr>
          <a:xfrm>
            <a:off x="10246736" y="5033624"/>
            <a:ext cx="547163" cy="2097896"/>
            <a:chOff x="10803891" y="5649794"/>
            <a:chExt cx="499112" cy="1930269"/>
          </a:xfrm>
        </p:grpSpPr>
        <p:sp>
          <p:nvSpPr>
            <p:cNvPr id="302" name="Google Shape;302;p12"/>
            <p:cNvSpPr/>
            <p:nvPr/>
          </p:nvSpPr>
          <p:spPr>
            <a:xfrm flipH="1" rot="-5400000">
              <a:off x="10541201" y="6818260"/>
              <a:ext cx="1024493" cy="499112"/>
            </a:xfrm>
            <a:prstGeom prst="bentUpArrow">
              <a:avLst>
                <a:gd fmla="val 23092" name="adj1"/>
                <a:gd fmla="val 25000" name="adj2"/>
                <a:gd fmla="val 25000" name="adj3"/>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12"/>
            <p:cNvSpPr/>
            <p:nvPr/>
          </p:nvSpPr>
          <p:spPr>
            <a:xfrm flipH="1" rot="10800000">
              <a:off x="10807065" y="5649794"/>
              <a:ext cx="441960" cy="1024492"/>
            </a:xfrm>
            <a:prstGeom prst="bentUpArrow">
              <a:avLst>
                <a:gd fmla="val 25000" name="adj1"/>
                <a:gd fmla="val 1087" name="adj2"/>
                <a:gd fmla="val 28261" name="adj3"/>
              </a:avLst>
            </a:prstGeom>
            <a:solidFill>
              <a:srgbClr val="DAA600"/>
            </a:solidFill>
            <a:ln cap="sq" cmpd="sng" w="9525">
              <a:solidFill>
                <a:srgbClr val="DAA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04" name="Google Shape;304;p12"/>
          <p:cNvGrpSpPr/>
          <p:nvPr/>
        </p:nvGrpSpPr>
        <p:grpSpPr>
          <a:xfrm>
            <a:off x="7154079" y="5013952"/>
            <a:ext cx="547162" cy="2159001"/>
            <a:chOff x="10803891" y="5649794"/>
            <a:chExt cx="499112" cy="1930269"/>
          </a:xfrm>
        </p:grpSpPr>
        <p:sp>
          <p:nvSpPr>
            <p:cNvPr id="305" name="Google Shape;305;p12"/>
            <p:cNvSpPr/>
            <p:nvPr/>
          </p:nvSpPr>
          <p:spPr>
            <a:xfrm flipH="1" rot="-5400000">
              <a:off x="10541201" y="6818260"/>
              <a:ext cx="1024493" cy="499112"/>
            </a:xfrm>
            <a:prstGeom prst="bentUpArrow">
              <a:avLst>
                <a:gd fmla="val 23092" name="adj1"/>
                <a:gd fmla="val 25000" name="adj2"/>
                <a:gd fmla="val 25000" name="adj3"/>
              </a:avLst>
            </a:prstGeom>
            <a:solidFill>
              <a:srgbClr val="DAA600"/>
            </a:solid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12"/>
            <p:cNvSpPr/>
            <p:nvPr/>
          </p:nvSpPr>
          <p:spPr>
            <a:xfrm flipH="1" rot="10800000">
              <a:off x="10807065" y="5649794"/>
              <a:ext cx="441960" cy="1024492"/>
            </a:xfrm>
            <a:prstGeom prst="bentUpArrow">
              <a:avLst>
                <a:gd fmla="val 25000" name="adj1"/>
                <a:gd fmla="val 1087" name="adj2"/>
                <a:gd fmla="val 28261" name="adj3"/>
              </a:avLst>
            </a:prstGeom>
            <a:solidFill>
              <a:srgbClr val="DAA600"/>
            </a:solidFill>
            <a:ln cap="sq" cmpd="sng" w="9525">
              <a:solidFill>
                <a:srgbClr val="DAA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7" name="Google Shape;307;p12"/>
          <p:cNvSpPr/>
          <p:nvPr/>
        </p:nvSpPr>
        <p:spPr>
          <a:xfrm>
            <a:off x="8477951" y="5867868"/>
            <a:ext cx="1539240" cy="406492"/>
          </a:xfrm>
          <a:prstGeom prst="rect">
            <a:avLst/>
          </a:prstGeom>
          <a:noFill/>
          <a:ln cap="flat" cmpd="sng" w="25400">
            <a:solidFill>
              <a:srgbClr val="DAA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12"/>
          <p:cNvSpPr txBox="1"/>
          <p:nvPr/>
        </p:nvSpPr>
        <p:spPr>
          <a:xfrm>
            <a:off x="9335494" y="2438330"/>
            <a:ext cx="3129383" cy="52790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rgbClr val="FF0000"/>
                </a:solidFill>
                <a:latin typeface="Roboto"/>
                <a:ea typeface="Roboto"/>
                <a:cs typeface="Roboto"/>
                <a:sym typeface="Roboto"/>
              </a:rPr>
              <a:t>/         Text attacks</a:t>
            </a:r>
            <a:endParaRPr/>
          </a:p>
        </p:txBody>
      </p:sp>
      <p:pic>
        <p:nvPicPr>
          <p:cNvPr descr="Diagram, schematic&#10;&#10;Description automatically generated" id="309" name="Google Shape;309;p12"/>
          <p:cNvPicPr preferRelativeResize="0"/>
          <p:nvPr/>
        </p:nvPicPr>
        <p:blipFill rotWithShape="1">
          <a:blip r:embed="rId7">
            <a:alphaModFix/>
          </a:blip>
          <a:srcRect b="7971" l="10501" r="35015" t="86681"/>
          <a:stretch/>
        </p:blipFill>
        <p:spPr>
          <a:xfrm>
            <a:off x="3663613" y="8794652"/>
            <a:ext cx="6058496" cy="4001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3"/>
          <p:cNvSpPr txBox="1"/>
          <p:nvPr/>
        </p:nvSpPr>
        <p:spPr>
          <a:xfrm>
            <a:off x="892655" y="2852532"/>
            <a:ext cx="16621858" cy="278236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2800" u="none" cap="none" strike="noStrike">
                <a:solidFill>
                  <a:schemeClr val="dk1"/>
                </a:solidFill>
                <a:latin typeface="Roboto"/>
                <a:ea typeface="Roboto"/>
                <a:cs typeface="Roboto"/>
                <a:sym typeface="Roboto"/>
              </a:rPr>
              <a:t>Key Idea 	</a:t>
            </a:r>
            <a:r>
              <a:rPr b="0" i="0" lang="en-US" sz="2800" u="none" cap="none" strike="noStrike">
                <a:solidFill>
                  <a:schemeClr val="dk1"/>
                </a:solidFill>
                <a:latin typeface="Roboto"/>
                <a:ea typeface="Roboto"/>
                <a:cs typeface="Roboto"/>
                <a:sym typeface="Roboto"/>
              </a:rPr>
              <a:t>:</a:t>
            </a:r>
            <a:r>
              <a:rPr b="1" i="0" lang="en-US" sz="2800" u="none" cap="none" strike="noStrike">
                <a:solidFill>
                  <a:schemeClr val="dk1"/>
                </a:solidFill>
                <a:latin typeface="Roboto"/>
                <a:ea typeface="Roboto"/>
                <a:cs typeface="Roboto"/>
                <a:sym typeface="Roboto"/>
              </a:rPr>
              <a:t> </a:t>
            </a:r>
            <a:r>
              <a:rPr b="0" i="0" lang="en-US" sz="2800" u="none" cap="none" strike="noStrike">
                <a:solidFill>
                  <a:srgbClr val="7F7F7F"/>
                </a:solidFill>
                <a:latin typeface="Roboto"/>
                <a:ea typeface="Roboto"/>
                <a:cs typeface="Roboto"/>
                <a:sym typeface="Roboto"/>
              </a:rPr>
              <a:t>Find the perturbation that </a:t>
            </a:r>
            <a:r>
              <a:rPr b="0" i="0" lang="en-US" sz="2800" u="none" cap="none" strike="noStrike">
                <a:solidFill>
                  <a:schemeClr val="accent3"/>
                </a:solidFill>
                <a:latin typeface="Roboto"/>
                <a:ea typeface="Roboto"/>
                <a:cs typeface="Roboto"/>
                <a:sym typeface="Roboto"/>
              </a:rPr>
              <a:t>maximizes the loss </a:t>
            </a:r>
            <a:r>
              <a:rPr b="0" i="0" lang="en-US" sz="2800" u="none" cap="none" strike="noStrike">
                <a:solidFill>
                  <a:srgbClr val="7F7F7F"/>
                </a:solidFill>
                <a:latin typeface="Roboto"/>
                <a:ea typeface="Roboto"/>
                <a:cs typeface="Roboto"/>
                <a:sym typeface="Roboto"/>
              </a:rPr>
              <a:t>by </a:t>
            </a:r>
            <a:r>
              <a:rPr b="0" i="0" lang="en-US" sz="2800" u="none" cap="none" strike="noStrike">
                <a:solidFill>
                  <a:schemeClr val="accent3"/>
                </a:solidFill>
                <a:latin typeface="Roboto"/>
                <a:ea typeface="Roboto"/>
                <a:cs typeface="Roboto"/>
                <a:sym typeface="Roboto"/>
              </a:rPr>
              <a:t>following the sign of the gradient</a:t>
            </a:r>
            <a:endParaRPr/>
          </a:p>
          <a:p>
            <a:pPr indent="0" lvl="0" marL="0" marR="0" rtl="0" algn="l">
              <a:lnSpc>
                <a:spcPct val="107000"/>
              </a:lnSpc>
              <a:spcBef>
                <a:spcPts val="800"/>
              </a:spcBef>
              <a:spcAft>
                <a:spcPts val="0"/>
              </a:spcAft>
              <a:buNone/>
            </a:pPr>
            <a:r>
              <a:rPr b="1" i="0" lang="en-US" sz="2800" u="none" cap="none" strike="noStrike">
                <a:solidFill>
                  <a:schemeClr val="dk1"/>
                </a:solidFill>
                <a:latin typeface="Roboto"/>
                <a:ea typeface="Roboto"/>
                <a:cs typeface="Roboto"/>
                <a:sym typeface="Roboto"/>
              </a:rPr>
              <a:t>Result</a:t>
            </a:r>
            <a:r>
              <a:rPr b="0" i="0" lang="en-US" sz="2800" u="none" cap="none" strike="noStrike">
                <a:solidFill>
                  <a:srgbClr val="7F7F7F"/>
                </a:solidFill>
                <a:latin typeface="Roboto"/>
                <a:ea typeface="Roboto"/>
                <a:cs typeface="Roboto"/>
                <a:sym typeface="Roboto"/>
              </a:rPr>
              <a:t>	</a:t>
            </a:r>
            <a:r>
              <a:rPr b="0" i="0" lang="en-US" sz="2800" u="none" cap="none" strike="noStrike">
                <a:solidFill>
                  <a:schemeClr val="dk1"/>
                </a:solidFill>
                <a:latin typeface="Roboto"/>
                <a:ea typeface="Roboto"/>
                <a:cs typeface="Roboto"/>
                <a:sym typeface="Roboto"/>
              </a:rPr>
              <a:t>:</a:t>
            </a:r>
            <a:r>
              <a:rPr b="0" i="0" lang="en-US" sz="2800" u="none" cap="none" strike="noStrike">
                <a:solidFill>
                  <a:srgbClr val="7F7F7F"/>
                </a:solidFill>
                <a:latin typeface="Roboto"/>
                <a:ea typeface="Roboto"/>
                <a:cs typeface="Roboto"/>
                <a:sym typeface="Roboto"/>
              </a:rPr>
              <a:t> PGD is the “</a:t>
            </a:r>
            <a:r>
              <a:rPr b="0" i="0" lang="en-US" sz="2800" u="none" cap="none" strike="noStrike">
                <a:solidFill>
                  <a:schemeClr val="accent3"/>
                </a:solidFill>
                <a:latin typeface="Roboto"/>
                <a:ea typeface="Roboto"/>
                <a:cs typeface="Roboto"/>
                <a:sym typeface="Roboto"/>
              </a:rPr>
              <a:t>ultimate</a:t>
            </a:r>
            <a:r>
              <a:rPr b="0" i="0" lang="en-US" sz="2800" u="none" cap="none" strike="noStrike">
                <a:solidFill>
                  <a:srgbClr val="7F7F7F"/>
                </a:solidFill>
                <a:latin typeface="Roboto"/>
                <a:ea typeface="Roboto"/>
                <a:cs typeface="Roboto"/>
                <a:sym typeface="Roboto"/>
              </a:rPr>
              <a:t>” first-order adversary for Image </a:t>
            </a:r>
            <a:endParaRPr/>
          </a:p>
          <a:p>
            <a:pPr indent="0" lvl="0" marL="0" marR="0" rtl="0" algn="l">
              <a:lnSpc>
                <a:spcPct val="107000"/>
              </a:lnSpc>
              <a:spcBef>
                <a:spcPts val="800"/>
              </a:spcBef>
              <a:spcAft>
                <a:spcPts val="0"/>
              </a:spcAft>
              <a:buNone/>
            </a:pPr>
            <a:r>
              <a:rPr b="0" i="0" lang="en-US" sz="2800" u="none" cap="none" strike="noStrike">
                <a:solidFill>
                  <a:srgbClr val="7F7F7F"/>
                </a:solidFill>
                <a:latin typeface="Roboto"/>
                <a:ea typeface="Roboto"/>
                <a:cs typeface="Roboto"/>
                <a:sym typeface="Roboto"/>
              </a:rPr>
              <a:t>		  </a:t>
            </a:r>
            <a:r>
              <a:rPr b="0" i="0" lang="en-US" sz="2800" u="none" cap="none" strike="noStrike">
                <a:solidFill>
                  <a:schemeClr val="accent3"/>
                </a:solidFill>
                <a:latin typeface="Roboto"/>
                <a:ea typeface="Roboto"/>
                <a:cs typeface="Roboto"/>
                <a:sym typeface="Roboto"/>
              </a:rPr>
              <a:t>Robustness against</a:t>
            </a:r>
            <a:r>
              <a:rPr b="0" i="0" lang="en-US" sz="2800" u="none" cap="none" strike="noStrike">
                <a:solidFill>
                  <a:srgbClr val="7F7F7F"/>
                </a:solidFill>
                <a:latin typeface="Roboto"/>
                <a:ea typeface="Roboto"/>
                <a:cs typeface="Roboto"/>
                <a:sym typeface="Roboto"/>
              </a:rPr>
              <a:t> the PGD adversary </a:t>
            </a:r>
            <a:r>
              <a:rPr b="0" i="0" lang="en-US" sz="2800" u="none" cap="none" strike="noStrike">
                <a:solidFill>
                  <a:schemeClr val="accent3"/>
                </a:solidFill>
                <a:latin typeface="Roboto"/>
                <a:ea typeface="Roboto"/>
                <a:cs typeface="Roboto"/>
                <a:sym typeface="Roboto"/>
              </a:rPr>
              <a:t>yields robustness against </a:t>
            </a:r>
            <a:r>
              <a:rPr b="0" i="0" lang="en-US" sz="2800" u="none" cap="none" strike="noStrike">
                <a:solidFill>
                  <a:srgbClr val="7F7F7F"/>
                </a:solidFill>
                <a:latin typeface="Roboto"/>
                <a:ea typeface="Roboto"/>
                <a:cs typeface="Roboto"/>
                <a:sym typeface="Roboto"/>
              </a:rPr>
              <a:t>all first-order adversaries</a:t>
            </a:r>
            <a:endParaRPr/>
          </a:p>
          <a:p>
            <a:pPr indent="0" lvl="0" marL="0" marR="0" rtl="0" algn="l">
              <a:lnSpc>
                <a:spcPct val="107000"/>
              </a:lnSpc>
              <a:spcBef>
                <a:spcPts val="800"/>
              </a:spcBef>
              <a:spcAft>
                <a:spcPts val="0"/>
              </a:spcAft>
              <a:buNone/>
            </a:pPr>
            <a:r>
              <a:t/>
            </a:r>
            <a:endParaRPr b="0" i="0" sz="2800" u="none" cap="none" strike="noStrike">
              <a:solidFill>
                <a:srgbClr val="7F7F7F"/>
              </a:solidFill>
              <a:latin typeface="Roboto"/>
              <a:ea typeface="Roboto"/>
              <a:cs typeface="Roboto"/>
              <a:sym typeface="Roboto"/>
            </a:endParaRPr>
          </a:p>
          <a:p>
            <a:pPr indent="0" lvl="0" marL="0" marR="0" rtl="0" algn="l">
              <a:lnSpc>
                <a:spcPct val="107000"/>
              </a:lnSpc>
              <a:spcBef>
                <a:spcPts val="800"/>
              </a:spcBef>
              <a:spcAft>
                <a:spcPts val="0"/>
              </a:spcAft>
              <a:buNone/>
            </a:pPr>
            <a:r>
              <a:t/>
            </a:r>
            <a:endParaRPr b="0" i="0" sz="2800" u="none" cap="none" strike="noStrike">
              <a:solidFill>
                <a:schemeClr val="accent1"/>
              </a:solidFill>
              <a:latin typeface="Roboto"/>
              <a:ea typeface="Roboto"/>
              <a:cs typeface="Roboto"/>
              <a:sym typeface="Roboto"/>
            </a:endParaRPr>
          </a:p>
        </p:txBody>
      </p:sp>
      <p:cxnSp>
        <p:nvCxnSpPr>
          <p:cNvPr id="315" name="Google Shape;315;p13"/>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16" name="Google Shape;316;p13"/>
          <p:cNvSpPr txBox="1"/>
          <p:nvPr/>
        </p:nvSpPr>
        <p:spPr>
          <a:xfrm>
            <a:off x="17291050" y="9664895"/>
            <a:ext cx="982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8B8B9A"/>
                </a:solidFill>
                <a:latin typeface="Roboto"/>
                <a:ea typeface="Roboto"/>
                <a:cs typeface="Roboto"/>
                <a:sym typeface="Roboto"/>
              </a:rPr>
              <a:t>Page 7</a:t>
            </a:r>
            <a:endParaRPr b="1" i="0" sz="2000" u="none" cap="none" strike="noStrike">
              <a:solidFill>
                <a:srgbClr val="8B8B9A"/>
              </a:solidFill>
              <a:latin typeface="Roboto"/>
              <a:ea typeface="Roboto"/>
              <a:cs typeface="Roboto"/>
              <a:sym typeface="Roboto"/>
            </a:endParaRPr>
          </a:p>
        </p:txBody>
      </p:sp>
      <p:pic>
        <p:nvPicPr>
          <p:cNvPr id="317" name="Google Shape;317;p13"/>
          <p:cNvPicPr preferRelativeResize="0"/>
          <p:nvPr/>
        </p:nvPicPr>
        <p:blipFill rotWithShape="1">
          <a:blip r:embed="rId3">
            <a:alphaModFix/>
          </a:blip>
          <a:srcRect b="0" l="0" r="0" t="0"/>
          <a:stretch/>
        </p:blipFill>
        <p:spPr>
          <a:xfrm>
            <a:off x="-254802" y="446332"/>
            <a:ext cx="2857500" cy="1238250"/>
          </a:xfrm>
          <a:prstGeom prst="rect">
            <a:avLst/>
          </a:prstGeom>
          <a:noFill/>
          <a:ln>
            <a:noFill/>
          </a:ln>
        </p:spPr>
      </p:pic>
      <p:pic>
        <p:nvPicPr>
          <p:cNvPr id="318" name="Google Shape;318;p13"/>
          <p:cNvPicPr preferRelativeResize="0"/>
          <p:nvPr/>
        </p:nvPicPr>
        <p:blipFill rotWithShape="1">
          <a:blip r:embed="rId4">
            <a:alphaModFix/>
          </a:blip>
          <a:srcRect b="0" l="0" r="0" t="0"/>
          <a:stretch/>
        </p:blipFill>
        <p:spPr>
          <a:xfrm>
            <a:off x="0" y="26384"/>
            <a:ext cx="3895374" cy="649229"/>
          </a:xfrm>
          <a:prstGeom prst="rect">
            <a:avLst/>
          </a:prstGeom>
          <a:noFill/>
          <a:ln>
            <a:noFill/>
          </a:ln>
        </p:spPr>
      </p:pic>
      <p:sp>
        <p:nvSpPr>
          <p:cNvPr id="319" name="Google Shape;319;p13"/>
          <p:cNvSpPr txBox="1"/>
          <p:nvPr/>
        </p:nvSpPr>
        <p:spPr>
          <a:xfrm>
            <a:off x="671948" y="1548445"/>
            <a:ext cx="7442053" cy="8804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Condensed"/>
                <a:ea typeface="Roboto Condensed"/>
                <a:cs typeface="Roboto Condensed"/>
                <a:sym typeface="Roboto Condensed"/>
              </a:rPr>
              <a:t>The </a:t>
            </a:r>
            <a:r>
              <a:rPr b="1" i="0" lang="en-US" sz="5400" u="none" cap="none" strike="noStrike">
                <a:solidFill>
                  <a:schemeClr val="dk1"/>
                </a:solidFill>
                <a:latin typeface="Roboto Condensed"/>
                <a:ea typeface="Roboto Condensed"/>
                <a:cs typeface="Roboto Condensed"/>
                <a:sym typeface="Roboto Condensed"/>
              </a:rPr>
              <a:t>Attacks </a:t>
            </a:r>
            <a:r>
              <a:rPr b="1" i="1" lang="en-US" sz="5400" u="none" cap="none" strike="noStrike">
                <a:solidFill>
                  <a:schemeClr val="dk2"/>
                </a:solidFill>
                <a:latin typeface="Roboto Condensed"/>
                <a:ea typeface="Roboto Condensed"/>
                <a:cs typeface="Roboto Condensed"/>
                <a:sym typeface="Roboto Condensed"/>
              </a:rPr>
              <a:t>PGD [Image]</a:t>
            </a:r>
            <a:endParaRPr b="0" i="0" sz="2800" u="none" cap="none" strike="noStrike">
              <a:solidFill>
                <a:schemeClr val="accent1"/>
              </a:solidFill>
              <a:latin typeface="Roboto Condensed"/>
              <a:ea typeface="Roboto Condensed"/>
              <a:cs typeface="Roboto Condensed"/>
              <a:sym typeface="Roboto Condensed"/>
            </a:endParaRPr>
          </a:p>
        </p:txBody>
      </p:sp>
      <p:cxnSp>
        <p:nvCxnSpPr>
          <p:cNvPr id="320" name="Google Shape;320;p13"/>
          <p:cNvCxnSpPr/>
          <p:nvPr/>
        </p:nvCxnSpPr>
        <p:spPr>
          <a:xfrm>
            <a:off x="17252950" y="9664895"/>
            <a:ext cx="0" cy="46355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21" name="Google Shape;321;p13"/>
          <p:cNvSpPr txBox="1"/>
          <p:nvPr/>
        </p:nvSpPr>
        <p:spPr>
          <a:xfrm>
            <a:off x="1127047" y="5149143"/>
            <a:ext cx="458490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a:ea typeface="Roboto"/>
                <a:cs typeface="Roboto"/>
                <a:sym typeface="Roboto"/>
              </a:rPr>
              <a:t>The Saddle Point Problem : </a:t>
            </a:r>
            <a:endParaRPr b="0" i="0" sz="2800" u="none" cap="none" strike="noStrike">
              <a:solidFill>
                <a:srgbClr val="000000"/>
              </a:solidFill>
              <a:latin typeface="Roboto"/>
              <a:ea typeface="Roboto"/>
              <a:cs typeface="Roboto"/>
              <a:sym typeface="Roboto"/>
            </a:endParaRPr>
          </a:p>
        </p:txBody>
      </p:sp>
      <p:sp>
        <p:nvSpPr>
          <p:cNvPr id="322" name="Google Shape;322;p13"/>
          <p:cNvSpPr txBox="1"/>
          <p:nvPr/>
        </p:nvSpPr>
        <p:spPr>
          <a:xfrm>
            <a:off x="946574" y="6509683"/>
            <a:ext cx="48221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Roboto"/>
                <a:ea typeface="Roboto"/>
                <a:cs typeface="Roboto"/>
                <a:sym typeface="Roboto"/>
              </a:rPr>
              <a:t>Inner Maximization problem: </a:t>
            </a:r>
            <a:endParaRPr b="0" i="0" sz="2800" u="none" cap="none" strike="noStrike">
              <a:solidFill>
                <a:srgbClr val="000000"/>
              </a:solidFill>
              <a:latin typeface="Roboto"/>
              <a:ea typeface="Roboto"/>
              <a:cs typeface="Roboto"/>
              <a:sym typeface="Roboto"/>
            </a:endParaRPr>
          </a:p>
        </p:txBody>
      </p:sp>
      <p:pic>
        <p:nvPicPr>
          <p:cNvPr id="323" name="Google Shape;323;p13"/>
          <p:cNvPicPr preferRelativeResize="0"/>
          <p:nvPr/>
        </p:nvPicPr>
        <p:blipFill rotWithShape="1">
          <a:blip r:embed="rId5">
            <a:alphaModFix/>
          </a:blip>
          <a:srcRect b="16915" l="0" r="0" t="0"/>
          <a:stretch/>
        </p:blipFill>
        <p:spPr>
          <a:xfrm>
            <a:off x="6418670" y="7804055"/>
            <a:ext cx="5993829" cy="1779098"/>
          </a:xfrm>
          <a:prstGeom prst="rect">
            <a:avLst/>
          </a:prstGeom>
          <a:noFill/>
          <a:ln>
            <a:noFill/>
          </a:ln>
        </p:spPr>
      </p:pic>
      <p:sp>
        <p:nvSpPr>
          <p:cNvPr id="324" name="Google Shape;324;p13"/>
          <p:cNvSpPr/>
          <p:nvPr/>
        </p:nvSpPr>
        <p:spPr>
          <a:xfrm rot="7960878">
            <a:off x="7748895" y="7142609"/>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3"/>
          <p:cNvSpPr/>
          <p:nvPr/>
        </p:nvSpPr>
        <p:spPr>
          <a:xfrm rot="7052235">
            <a:off x="9980096" y="7202185"/>
            <a:ext cx="427121" cy="326349"/>
          </a:xfrm>
          <a:prstGeom prst="rightArrow">
            <a:avLst>
              <a:gd fmla="val 50000" name="adj1"/>
              <a:gd fmla="val 50000" name="adj2"/>
            </a:avLst>
          </a:prstGeom>
          <a:solidFill>
            <a:srgbClr val="D0F2F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13"/>
          <p:cNvSpPr txBox="1"/>
          <p:nvPr/>
        </p:nvSpPr>
        <p:spPr>
          <a:xfrm>
            <a:off x="3006050" y="9664895"/>
            <a:ext cx="12991243" cy="10244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Roboto"/>
                <a:ea typeface="Roboto"/>
                <a:cs typeface="Roboto"/>
                <a:sym typeface="Roboto"/>
              </a:rPr>
              <a:t>[4] </a:t>
            </a:r>
            <a:r>
              <a:rPr b="0" i="0" lang="en-US" sz="1400" u="none" cap="none" strike="noStrike">
                <a:solidFill>
                  <a:srgbClr val="7F7F7F"/>
                </a:solidFill>
                <a:latin typeface="Arial"/>
                <a:ea typeface="Arial"/>
                <a:cs typeface="Arial"/>
                <a:sym typeface="Arial"/>
              </a:rPr>
              <a:t>Madry, Aleksander, et al. "Towards deep learning models resistant to adversarial attacks." </a:t>
            </a:r>
            <a:r>
              <a:rPr b="0" i="1" lang="en-US" sz="1400" u="none" cap="none" strike="noStrike">
                <a:solidFill>
                  <a:srgbClr val="7F7F7F"/>
                </a:solidFill>
                <a:latin typeface="Arial"/>
                <a:ea typeface="Arial"/>
                <a:cs typeface="Arial"/>
                <a:sym typeface="Arial"/>
              </a:rPr>
              <a:t>arXiv preprint arXiv:1706.06083</a:t>
            </a:r>
            <a:r>
              <a:rPr b="0" i="0" lang="en-US" sz="1400" u="none" cap="none" strike="noStrike">
                <a:solidFill>
                  <a:srgbClr val="7F7F7F"/>
                </a:solidFill>
                <a:latin typeface="Arial"/>
                <a:ea typeface="Arial"/>
                <a:cs typeface="Arial"/>
                <a:sym typeface="Arial"/>
              </a:rPr>
              <a:t> (2017).</a:t>
            </a:r>
            <a:endParaRPr b="0" i="0" sz="1400" u="none" cap="none" strike="noStrike">
              <a:solidFill>
                <a:srgbClr val="7F7F7F"/>
              </a:solidFill>
              <a:latin typeface="Roboto"/>
              <a:ea typeface="Roboto"/>
              <a:cs typeface="Roboto"/>
              <a:sym typeface="Roboto"/>
            </a:endParaRPr>
          </a:p>
        </p:txBody>
      </p:sp>
      <p:pic>
        <p:nvPicPr>
          <p:cNvPr id="327" name="Google Shape;327;p13"/>
          <p:cNvPicPr preferRelativeResize="0"/>
          <p:nvPr/>
        </p:nvPicPr>
        <p:blipFill rotWithShape="1">
          <a:blip r:embed="rId6">
            <a:alphaModFix/>
          </a:blip>
          <a:srcRect b="0" l="0" r="0" t="0"/>
          <a:stretch/>
        </p:blipFill>
        <p:spPr>
          <a:xfrm>
            <a:off x="5899637" y="4928779"/>
            <a:ext cx="9486900" cy="1162050"/>
          </a:xfrm>
          <a:prstGeom prst="rect">
            <a:avLst/>
          </a:prstGeom>
          <a:noFill/>
          <a:ln>
            <a:noFill/>
          </a:ln>
        </p:spPr>
      </p:pic>
      <p:pic>
        <p:nvPicPr>
          <p:cNvPr id="328" name="Google Shape;328;p13"/>
          <p:cNvPicPr preferRelativeResize="0"/>
          <p:nvPr/>
        </p:nvPicPr>
        <p:blipFill rotWithShape="1">
          <a:blip r:embed="rId7">
            <a:alphaModFix/>
          </a:blip>
          <a:srcRect b="0" l="0" r="0" t="0"/>
          <a:stretch/>
        </p:blipFill>
        <p:spPr>
          <a:xfrm>
            <a:off x="5899637" y="6458939"/>
            <a:ext cx="6912368" cy="6256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NARAL LAYOUT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Stanislas Furrer</dc:creator>
</cp:coreProperties>
</file>